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25"/>
  </p:notesMasterIdLst>
  <p:handoutMasterIdLst>
    <p:handoutMasterId r:id="rId26"/>
  </p:handoutMasterIdLst>
  <p:sldIdLst>
    <p:sldId id="256" r:id="rId4"/>
    <p:sldId id="441" r:id="rId5"/>
    <p:sldId id="442" r:id="rId6"/>
    <p:sldId id="456" r:id="rId7"/>
    <p:sldId id="469" r:id="rId8"/>
    <p:sldId id="457" r:id="rId9"/>
    <p:sldId id="458" r:id="rId10"/>
    <p:sldId id="473" r:id="rId11"/>
    <p:sldId id="459" r:id="rId12"/>
    <p:sldId id="463" r:id="rId13"/>
    <p:sldId id="470" r:id="rId14"/>
    <p:sldId id="468" r:id="rId15"/>
    <p:sldId id="467" r:id="rId16"/>
    <p:sldId id="460" r:id="rId17"/>
    <p:sldId id="464" r:id="rId18"/>
    <p:sldId id="466" r:id="rId19"/>
    <p:sldId id="461" r:id="rId20"/>
    <p:sldId id="462" r:id="rId21"/>
    <p:sldId id="465" r:id="rId22"/>
    <p:sldId id="472" r:id="rId23"/>
    <p:sldId id="454" r:id="rId2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known unknown" initials="un" lastIdx="11" clrIdx="0"/>
  <p:cmAuthor id="1" name="Mark Constas" initials="M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9" autoAdjust="0"/>
    <p:restoredTop sz="80300" autoAdjust="0"/>
  </p:normalViewPr>
  <p:slideViewPr>
    <p:cSldViewPr>
      <p:cViewPr varScale="1">
        <p:scale>
          <a:sx n="121" d="100"/>
          <a:sy n="121" d="100"/>
        </p:scale>
        <p:origin x="11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0"/>
    </p:cViewPr>
  </p:sorterViewPr>
  <p:notesViewPr>
    <p:cSldViewPr>
      <p:cViewPr varScale="1">
        <p:scale>
          <a:sx n="82" d="100"/>
          <a:sy n="82" d="100"/>
        </p:scale>
        <p:origin x="-1962"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43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5953" y="1"/>
            <a:ext cx="3027466" cy="464345"/>
          </a:xfrm>
          <a:prstGeom prst="rect">
            <a:avLst/>
          </a:prstGeom>
        </p:spPr>
        <p:txBody>
          <a:bodyPr vert="horz" lIns="91440" tIns="45720" rIns="91440" bIns="45720" rtlCol="0"/>
          <a:lstStyle>
            <a:lvl1pPr algn="r">
              <a:defRPr sz="1200"/>
            </a:lvl1pPr>
          </a:lstStyle>
          <a:p>
            <a:fld id="{B05E27A8-4892-4154-B52D-D6DF57E64DF0}" type="datetimeFigureOut">
              <a:rPr lang="en-US" smtClean="0"/>
              <a:pPr/>
              <a:t>9/11/2021</a:t>
            </a:fld>
            <a:endParaRPr lang="en-US"/>
          </a:p>
        </p:txBody>
      </p:sp>
      <p:sp>
        <p:nvSpPr>
          <p:cNvPr id="4" name="Footer Placeholder 3"/>
          <p:cNvSpPr>
            <a:spLocks noGrp="1"/>
          </p:cNvSpPr>
          <p:nvPr>
            <p:ph type="ftr" sz="quarter" idx="2"/>
          </p:nvPr>
        </p:nvSpPr>
        <p:spPr>
          <a:xfrm>
            <a:off x="1" y="8817760"/>
            <a:ext cx="3027466" cy="4643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760"/>
            <a:ext cx="3027466" cy="464345"/>
          </a:xfrm>
          <a:prstGeom prst="rect">
            <a:avLst/>
          </a:prstGeom>
        </p:spPr>
        <p:txBody>
          <a:bodyPr vert="horz" lIns="91440" tIns="45720" rIns="91440" bIns="45720" rtlCol="0" anchor="b"/>
          <a:lstStyle>
            <a:lvl1pPr algn="r">
              <a:defRPr sz="1200"/>
            </a:lvl1pPr>
          </a:lstStyle>
          <a:p>
            <a:fld id="{6185E82F-0DA1-4CAE-A04F-3CD01576310E}" type="slidenum">
              <a:rPr lang="en-US" smtClean="0"/>
              <a:pPr/>
              <a:t>‹#›</a:t>
            </a:fld>
            <a:endParaRPr lang="en-US"/>
          </a:p>
        </p:txBody>
      </p:sp>
    </p:spTree>
    <p:extLst>
      <p:ext uri="{BB962C8B-B14F-4D97-AF65-F5344CB8AC3E}">
        <p14:creationId xmlns:p14="http://schemas.microsoft.com/office/powerpoint/2010/main" val="4105298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1440" tIns="45720" rIns="91440" bIns="45720" rtlCol="0"/>
          <a:lstStyle>
            <a:lvl1pPr algn="r">
              <a:defRPr sz="1200"/>
            </a:lvl1pPr>
          </a:lstStyle>
          <a:p>
            <a:fld id="{7441F709-1019-4B5E-A58B-2717B614BF2E}" type="datetimeFigureOut">
              <a:rPr lang="en-US" smtClean="0"/>
              <a:pPr/>
              <a:t>9/11/2021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5"/>
            <a:ext cx="3026833" cy="46418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5"/>
            <a:ext cx="3026833" cy="464185"/>
          </a:xfrm>
          <a:prstGeom prst="rect">
            <a:avLst/>
          </a:prstGeom>
        </p:spPr>
        <p:txBody>
          <a:bodyPr vert="horz" lIns="91440" tIns="45720" rIns="91440" bIns="45720" rtlCol="0" anchor="b"/>
          <a:lstStyle>
            <a:lvl1pPr algn="r">
              <a:defRPr sz="1200"/>
            </a:lvl1pPr>
          </a:lstStyle>
          <a:p>
            <a:fld id="{A0874382-BF8E-4DDF-96A0-73C4B7F6E3E2}" type="slidenum">
              <a:rPr lang="en-US" smtClean="0"/>
              <a:pPr/>
              <a:t>‹#›</a:t>
            </a:fld>
            <a:endParaRPr lang="en-US" dirty="0"/>
          </a:p>
        </p:txBody>
      </p:sp>
    </p:spTree>
    <p:extLst>
      <p:ext uri="{BB962C8B-B14F-4D97-AF65-F5344CB8AC3E}">
        <p14:creationId xmlns:p14="http://schemas.microsoft.com/office/powerpoint/2010/main" val="280956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11</a:t>
            </a:fld>
            <a:endParaRPr lang="en-US" dirty="0"/>
          </a:p>
        </p:txBody>
      </p:sp>
    </p:spTree>
    <p:extLst>
      <p:ext uri="{BB962C8B-B14F-4D97-AF65-F5344CB8AC3E}">
        <p14:creationId xmlns:p14="http://schemas.microsoft.com/office/powerpoint/2010/main" val="3662028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12</a:t>
            </a:fld>
            <a:endParaRPr lang="en-US" dirty="0"/>
          </a:p>
        </p:txBody>
      </p:sp>
    </p:spTree>
    <p:extLst>
      <p:ext uri="{BB962C8B-B14F-4D97-AF65-F5344CB8AC3E}">
        <p14:creationId xmlns:p14="http://schemas.microsoft.com/office/powerpoint/2010/main" val="2463184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13</a:t>
            </a:fld>
            <a:endParaRPr lang="en-US" dirty="0"/>
          </a:p>
        </p:txBody>
      </p:sp>
    </p:spTree>
    <p:extLst>
      <p:ext uri="{BB962C8B-B14F-4D97-AF65-F5344CB8AC3E}">
        <p14:creationId xmlns:p14="http://schemas.microsoft.com/office/powerpoint/2010/main" val="1267761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14</a:t>
            </a:fld>
            <a:endParaRPr lang="en-US" dirty="0"/>
          </a:p>
        </p:txBody>
      </p:sp>
    </p:spTree>
    <p:extLst>
      <p:ext uri="{BB962C8B-B14F-4D97-AF65-F5344CB8AC3E}">
        <p14:creationId xmlns:p14="http://schemas.microsoft.com/office/powerpoint/2010/main" val="1406028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15</a:t>
            </a:fld>
            <a:endParaRPr lang="en-US" dirty="0"/>
          </a:p>
        </p:txBody>
      </p:sp>
    </p:spTree>
    <p:extLst>
      <p:ext uri="{BB962C8B-B14F-4D97-AF65-F5344CB8AC3E}">
        <p14:creationId xmlns:p14="http://schemas.microsoft.com/office/powerpoint/2010/main" val="846201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16</a:t>
            </a:fld>
            <a:endParaRPr lang="en-US" dirty="0"/>
          </a:p>
        </p:txBody>
      </p:sp>
    </p:spTree>
    <p:extLst>
      <p:ext uri="{BB962C8B-B14F-4D97-AF65-F5344CB8AC3E}">
        <p14:creationId xmlns:p14="http://schemas.microsoft.com/office/powerpoint/2010/main" val="820867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17</a:t>
            </a:fld>
            <a:endParaRPr lang="en-US" dirty="0"/>
          </a:p>
        </p:txBody>
      </p:sp>
    </p:spTree>
    <p:extLst>
      <p:ext uri="{BB962C8B-B14F-4D97-AF65-F5344CB8AC3E}">
        <p14:creationId xmlns:p14="http://schemas.microsoft.com/office/powerpoint/2010/main" val="4043543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18</a:t>
            </a:fld>
            <a:endParaRPr lang="en-US" dirty="0"/>
          </a:p>
        </p:txBody>
      </p:sp>
    </p:spTree>
    <p:extLst>
      <p:ext uri="{BB962C8B-B14F-4D97-AF65-F5344CB8AC3E}">
        <p14:creationId xmlns:p14="http://schemas.microsoft.com/office/powerpoint/2010/main" val="1610389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19</a:t>
            </a:fld>
            <a:endParaRPr lang="en-US" dirty="0"/>
          </a:p>
        </p:txBody>
      </p:sp>
    </p:spTree>
    <p:extLst>
      <p:ext uri="{BB962C8B-B14F-4D97-AF65-F5344CB8AC3E}">
        <p14:creationId xmlns:p14="http://schemas.microsoft.com/office/powerpoint/2010/main" val="2608192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20</a:t>
            </a:fld>
            <a:endParaRPr lang="en-US" dirty="0"/>
          </a:p>
        </p:txBody>
      </p:sp>
    </p:spTree>
    <p:extLst>
      <p:ext uri="{BB962C8B-B14F-4D97-AF65-F5344CB8AC3E}">
        <p14:creationId xmlns:p14="http://schemas.microsoft.com/office/powerpoint/2010/main" val="703451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3</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21</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4</a:t>
            </a:fld>
            <a:endParaRPr lang="en-US" dirty="0"/>
          </a:p>
        </p:txBody>
      </p:sp>
    </p:spTree>
    <p:extLst>
      <p:ext uri="{BB962C8B-B14F-4D97-AF65-F5344CB8AC3E}">
        <p14:creationId xmlns:p14="http://schemas.microsoft.com/office/powerpoint/2010/main" val="1728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5</a:t>
            </a:fld>
            <a:endParaRPr lang="en-US" dirty="0"/>
          </a:p>
        </p:txBody>
      </p:sp>
    </p:spTree>
    <p:extLst>
      <p:ext uri="{BB962C8B-B14F-4D97-AF65-F5344CB8AC3E}">
        <p14:creationId xmlns:p14="http://schemas.microsoft.com/office/powerpoint/2010/main" val="430612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6</a:t>
            </a:fld>
            <a:endParaRPr lang="en-US" dirty="0"/>
          </a:p>
        </p:txBody>
      </p:sp>
    </p:spTree>
    <p:extLst>
      <p:ext uri="{BB962C8B-B14F-4D97-AF65-F5344CB8AC3E}">
        <p14:creationId xmlns:p14="http://schemas.microsoft.com/office/powerpoint/2010/main" val="24286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7</a:t>
            </a:fld>
            <a:endParaRPr lang="en-US" dirty="0"/>
          </a:p>
        </p:txBody>
      </p:sp>
    </p:spTree>
    <p:extLst>
      <p:ext uri="{BB962C8B-B14F-4D97-AF65-F5344CB8AC3E}">
        <p14:creationId xmlns:p14="http://schemas.microsoft.com/office/powerpoint/2010/main" val="393295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8</a:t>
            </a:fld>
            <a:endParaRPr lang="en-US" dirty="0"/>
          </a:p>
        </p:txBody>
      </p:sp>
    </p:spTree>
    <p:extLst>
      <p:ext uri="{BB962C8B-B14F-4D97-AF65-F5344CB8AC3E}">
        <p14:creationId xmlns:p14="http://schemas.microsoft.com/office/powerpoint/2010/main" val="3933866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9</a:t>
            </a:fld>
            <a:endParaRPr lang="en-US" dirty="0"/>
          </a:p>
        </p:txBody>
      </p:sp>
    </p:spTree>
    <p:extLst>
      <p:ext uri="{BB962C8B-B14F-4D97-AF65-F5344CB8AC3E}">
        <p14:creationId xmlns:p14="http://schemas.microsoft.com/office/powerpoint/2010/main" val="1200160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10</a:t>
            </a:fld>
            <a:endParaRPr lang="en-US" dirty="0"/>
          </a:p>
        </p:txBody>
      </p:sp>
    </p:spTree>
    <p:extLst>
      <p:ext uri="{BB962C8B-B14F-4D97-AF65-F5344CB8AC3E}">
        <p14:creationId xmlns:p14="http://schemas.microsoft.com/office/powerpoint/2010/main" val="3753264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9/11/2021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9/11/2021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9/11/2021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9/11/2021</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9/11/2021</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45CC4-B367-4478-A1BC-DD481B18020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897CD-7F5F-49CC-9EFF-D669730FA6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F5331-51F2-4B57-B29E-0E046D414DD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984C49-8E1D-43EF-A29A-8F0293BCD01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5C77F-CE4B-411F-8DEC-7796D8504C0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EEBDA9-8DAF-4A96-A45A-C904E65B4C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9/11/2021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8E3315-7CB4-49FA-BDC9-2647988B04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A5C9C-BDE1-4F2B-87D7-D7B8414A71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60688E-26BF-42CB-9B20-3F245BC6864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80241-5CFE-4131-8F4C-765668E11D7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F91BA-7238-4992-866A-3F6456D1EDB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6512E-2F75-4124-8CF6-6E27E5D4E3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A925-979D-46BB-B0C8-3B20DE5AB0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A52B4-3E4C-4C49-9DFC-822C9339D8A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7987-5A7C-4D1F-9764-AC62594E5AA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FF224-FC5C-4FF6-B592-957DB1AAB2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9/11/2021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ECCED-BE80-4923-85BC-3A994D1F7C5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2E5193-FE29-4994-8F0D-48BB119C34E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D461D-004A-462B-B444-A44B43D1713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3D0B0-0FF7-481A-8C5E-E1C2DD9F103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E1F2D-9577-4D5D-AA0B-292890EE52C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5CF60-CC65-408B-85CF-DDCDC96AF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9/11/2021</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9/11/2021</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9/11/2021</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9/11/2021</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9/11/2021</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9/11/2021</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A39545-C29A-4219-9954-8CBAD17CD477}" type="datetimeFigureOut">
              <a:rPr lang="en-US" smtClean="0"/>
              <a:pPr/>
              <a:t>9/11/2021</a:t>
            </a:fld>
            <a:endParaRPr lang="en-US" dirty="0"/>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99FDD7-F7E5-4BF5-ACCF-5D1D44779C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9042F12-B1C6-4FC0-98D0-EC25156C4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BB05BFC-9CD9-43B3-8F3E-99C41BBB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029200"/>
            <a:ext cx="9144000" cy="1470025"/>
          </a:xfrm>
        </p:spPr>
        <p:txBody>
          <a:bodyPr>
            <a:normAutofit fontScale="90000"/>
          </a:bodyPr>
          <a:lstStyle/>
          <a:p>
            <a:br>
              <a:rPr lang="en-US" sz="2800" dirty="0">
                <a:latin typeface="Georgia" pitchFamily="18" charset="0"/>
              </a:rPr>
            </a:br>
            <a:r>
              <a:rPr lang="en-US" sz="2800" dirty="0">
                <a:latin typeface="Georgia" pitchFamily="18" charset="0"/>
              </a:rPr>
              <a:t>Chris Barrett</a:t>
            </a:r>
            <a:br>
              <a:rPr lang="en-US" sz="2800" dirty="0">
                <a:latin typeface="Georgia" pitchFamily="18" charset="0"/>
              </a:rPr>
            </a:br>
            <a:r>
              <a:rPr lang="en-US" sz="2800" dirty="0">
                <a:latin typeface="Georgia" pitchFamily="18" charset="0"/>
              </a:rPr>
              <a:t>AEM PhD student professional development workshop</a:t>
            </a:r>
            <a:br>
              <a:rPr lang="en-US" sz="2800" dirty="0">
                <a:latin typeface="Georgia" pitchFamily="18" charset="0"/>
              </a:rPr>
            </a:br>
            <a:r>
              <a:rPr lang="en-US" sz="2800" dirty="0">
                <a:latin typeface="Georgia" pitchFamily="18" charset="0"/>
              </a:rPr>
              <a:t>September</a:t>
            </a:r>
            <a:r>
              <a:rPr lang="en-US" sz="2700" dirty="0">
                <a:latin typeface="Georgia" pitchFamily="18" charset="0"/>
              </a:rPr>
              <a:t> 11, 2021</a:t>
            </a:r>
            <a:br>
              <a:rPr lang="en-US" sz="2700" dirty="0">
                <a:latin typeface="Georgia" pitchFamily="18" charset="0"/>
              </a:rPr>
            </a:br>
            <a:endParaRPr lang="en-US" sz="2700" dirty="0">
              <a:latin typeface="Georgia" pitchFamily="18" charset="0"/>
            </a:endParaRPr>
          </a:p>
        </p:txBody>
      </p:sp>
      <p:sp>
        <p:nvSpPr>
          <p:cNvPr id="3" name="TextBox 2"/>
          <p:cNvSpPr txBox="1"/>
          <p:nvPr/>
        </p:nvSpPr>
        <p:spPr>
          <a:xfrm>
            <a:off x="228600" y="2420362"/>
            <a:ext cx="8686800" cy="584775"/>
          </a:xfrm>
          <a:prstGeom prst="rect">
            <a:avLst/>
          </a:prstGeom>
          <a:noFill/>
        </p:spPr>
        <p:txBody>
          <a:bodyPr wrap="square" rtlCol="0">
            <a:spAutoFit/>
          </a:bodyPr>
          <a:lstStyle/>
          <a:p>
            <a:pPr algn="ctr"/>
            <a:r>
              <a:rPr lang="en-US" sz="3200" b="1" dirty="0">
                <a:latin typeface="Georgia" pitchFamily="18" charset="0"/>
              </a:rPr>
              <a:t>Navigating Peer Review</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6019800" y="1501"/>
            <a:ext cx="3124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3: Wait</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r>
              <a:rPr lang="en-US" sz="2400" b="1" dirty="0">
                <a:latin typeface="Georgia" pitchFamily="18" charset="0"/>
              </a:rPr>
              <a:t>Wait for a decision</a:t>
            </a:r>
          </a:p>
          <a:p>
            <a:pPr marL="800100" lvl="1" indent="-342900">
              <a:buFontTx/>
              <a:buChar char="-"/>
            </a:pPr>
            <a:r>
              <a:rPr lang="en-US" sz="2400" dirty="0">
                <a:latin typeface="Georgia" pitchFamily="18" charset="0"/>
              </a:rPr>
              <a:t>Did you get an email confirming receipt of submission? If not, follow up with editorial office. If so, wait.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Desk rejections almost always come in 1</a:t>
            </a:r>
            <a:r>
              <a:rPr lang="en-US" sz="2400" baseline="30000" dirty="0">
                <a:latin typeface="Georgia" pitchFamily="18" charset="0"/>
              </a:rPr>
              <a:t>st</a:t>
            </a:r>
            <a:r>
              <a:rPr lang="en-US" sz="2400" dirty="0">
                <a:latin typeface="Georgia" pitchFamily="18" charset="0"/>
              </a:rPr>
              <a:t> month, often in 1</a:t>
            </a:r>
            <a:r>
              <a:rPr lang="en-US" sz="2400" baseline="30000" dirty="0">
                <a:latin typeface="Georgia" pitchFamily="18" charset="0"/>
              </a:rPr>
              <a:t>st</a:t>
            </a:r>
            <a:r>
              <a:rPr lang="en-US" sz="2400" dirty="0">
                <a:latin typeface="Georgia" pitchFamily="18" charset="0"/>
              </a:rPr>
              <a:t> week. If you are in month 2 or beyond, congrats!</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Journals vary a lot in decision times: anything within 3 months is well within normal range.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At 5-6 month mark, you can gently, briefly ping editor to check on status.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After 12 months, it’s fine to give a deadline at which time you withdraw the paper and submit elsewhere. </a:t>
            </a:r>
            <a:endParaRPr lang="en-US" dirty="0">
              <a:latin typeface="Georgia" pitchFamily="18" charset="0"/>
            </a:endParaRPr>
          </a:p>
        </p:txBody>
      </p:sp>
    </p:spTree>
    <p:extLst>
      <p:ext uri="{BB962C8B-B14F-4D97-AF65-F5344CB8AC3E}">
        <p14:creationId xmlns:p14="http://schemas.microsoft.com/office/powerpoint/2010/main" val="2342095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r>
              <a:rPr lang="en-US" sz="2400" b="1" dirty="0">
                <a:latin typeface="Georgia" pitchFamily="18" charset="0"/>
              </a:rPr>
              <a:t>Decision letter arrives … now what?</a:t>
            </a:r>
          </a:p>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Read decision letter carefully. </a:t>
            </a:r>
            <a:br>
              <a:rPr lang="en-US" sz="2400" b="1" dirty="0">
                <a:latin typeface="Georgia" pitchFamily="18" charset="0"/>
              </a:rPr>
            </a:br>
            <a:r>
              <a:rPr lang="en-US" sz="2400" dirty="0">
                <a:latin typeface="Georgia" pitchFamily="18" charset="0"/>
              </a:rPr>
              <a:t>Most common </a:t>
            </a:r>
            <a:r>
              <a:rPr lang="en-US" sz="2400" u="sng" dirty="0">
                <a:latin typeface="Georgia" pitchFamily="18" charset="0"/>
              </a:rPr>
              <a:t>by far</a:t>
            </a:r>
            <a:r>
              <a:rPr lang="en-US" sz="2400" dirty="0">
                <a:latin typeface="Georgia" pitchFamily="18" charset="0"/>
              </a:rPr>
              <a:t>: reject. Next most common: Revise &amp; resubmit (or reject &amp; resubmit). Rarest: conditional or outright accept. </a:t>
            </a:r>
          </a:p>
          <a:p>
            <a:pPr marL="800100" lvl="1" indent="-342900">
              <a:buFontTx/>
              <a:buChar char="-"/>
            </a:pPr>
            <a:r>
              <a:rPr lang="en-US" sz="2400" b="1" dirty="0">
                <a:latin typeface="Georgia" pitchFamily="18" charset="0"/>
              </a:rPr>
              <a:t>If reject:</a:t>
            </a:r>
          </a:p>
          <a:p>
            <a:pPr lvl="1"/>
            <a:r>
              <a:rPr lang="en-US" sz="2400" b="1" dirty="0">
                <a:latin typeface="Georgia" pitchFamily="18" charset="0"/>
              </a:rPr>
              <a:t>	a. It’s ok. </a:t>
            </a:r>
            <a:r>
              <a:rPr lang="en-US" sz="2400" dirty="0">
                <a:latin typeface="Georgia" pitchFamily="18" charset="0"/>
              </a:rPr>
              <a:t>Most great papers get rejected </a:t>
            </a:r>
            <a:r>
              <a:rPr lang="en-US" sz="2400" u="sng" dirty="0">
                <a:latin typeface="Georgia" pitchFamily="18" charset="0"/>
              </a:rPr>
              <a:t>at least</a:t>
            </a:r>
            <a:r>
              <a:rPr lang="en-US" sz="2400" dirty="0">
                <a:latin typeface="Georgia" pitchFamily="18" charset="0"/>
              </a:rPr>
              <a:t> once. 	Some excerpts from my rejections:</a:t>
            </a:r>
          </a:p>
          <a:p>
            <a:pPr lvl="1"/>
            <a:r>
              <a:rPr lang="en-US" dirty="0">
                <a:latin typeface="Georgia" panose="02040502050405020303" pitchFamily="18" charset="0"/>
              </a:rPr>
              <a:t>Nice editor: ”The referees and I find much to admire in your analysis of ….  We appreciate your attempts to examine … as well.  This is first-rate and policy-relevant work on an important issue … Nevertheless, the referees do have reservations about aspects of your analysis and concerns in going beyond …  </a:t>
            </a:r>
          </a:p>
          <a:p>
            <a:pPr lvl="1"/>
            <a:r>
              <a:rPr lang="en-US" dirty="0">
                <a:latin typeface="Georgia" panose="02040502050405020303" pitchFamily="18" charset="0"/>
              </a:rPr>
              <a:t>I regret to report that all three referees conclude your paper is not a large enough advance for the QJE and recommend rejection. I must follow the unanimous advice of the reviewers.  We will need to pass on your submission. I suspect your paper would be a better fit for an outlet such as ...”	</a:t>
            </a:r>
          </a:p>
        </p:txBody>
      </p:sp>
    </p:spTree>
    <p:extLst>
      <p:ext uri="{BB962C8B-B14F-4D97-AF65-F5344CB8AC3E}">
        <p14:creationId xmlns:p14="http://schemas.microsoft.com/office/powerpoint/2010/main" val="2286244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09590"/>
            <a:ext cx="8839200" cy="5940088"/>
          </a:xfrm>
          <a:prstGeom prst="rect">
            <a:avLst/>
          </a:prstGeom>
          <a:noFill/>
        </p:spPr>
        <p:txBody>
          <a:bodyPr wrap="square" rtlCol="0">
            <a:spAutoFit/>
          </a:bodyPr>
          <a:lstStyle/>
          <a:p>
            <a:r>
              <a:rPr lang="en-US" sz="2000" dirty="0">
                <a:latin typeface="Georgia" pitchFamily="18" charset="0"/>
              </a:rPr>
              <a:t>Not so nice comments: </a:t>
            </a:r>
          </a:p>
          <a:p>
            <a:endParaRPr lang="en-US" sz="2000" dirty="0">
              <a:latin typeface="Georgia" pitchFamily="18" charset="0"/>
            </a:endParaRPr>
          </a:p>
          <a:p>
            <a:r>
              <a:rPr lang="en-US" sz="2000" i="1" dirty="0">
                <a:latin typeface="Georgia" pitchFamily="18" charset="0"/>
              </a:rPr>
              <a:t>From a reviewer</a:t>
            </a:r>
            <a:r>
              <a:rPr lang="en-US" sz="2000" dirty="0">
                <a:latin typeface="Georgia" pitchFamily="18" charset="0"/>
              </a:rPr>
              <a:t>: ”I wouldn’t accept such low quality work from a student” (paper published in a (different) top field journal and has &gt;500 cites now).</a:t>
            </a:r>
          </a:p>
          <a:p>
            <a:endParaRPr lang="en-US" sz="2000" dirty="0">
              <a:latin typeface="Georgia" pitchFamily="18" charset="0"/>
            </a:endParaRPr>
          </a:p>
          <a:p>
            <a:r>
              <a:rPr lang="en-US" sz="2000" i="1" dirty="0">
                <a:latin typeface="Georgia" panose="02040502050405020303" pitchFamily="18" charset="0"/>
              </a:rPr>
              <a:t>From an editor:</a:t>
            </a:r>
            <a:r>
              <a:rPr lang="en-US" sz="2000" dirty="0">
                <a:latin typeface="Georgia" panose="02040502050405020303" pitchFamily="18" charset="0"/>
              </a:rPr>
              <a:t> “I must confess that I met serious problems in finding referees willing to review your paper. Several of them declined my invitation successively. Fortunately, one of the best world experts in the subject addressed in your paper eventually agreed to read your paper and comment on it. Unfortunately, his/her judgement is negative and s/he recommends rejection of the paper. The main reasons are that besides being written in a sloppy manner, the paper does not add much value and reliable insights to the existing literature…. In the absence of a second referee, I have myself looked at the paper and I must say that I concur with the referee's assessment. I have therefore decided to reject your paper.”</a:t>
            </a:r>
          </a:p>
          <a:p>
            <a:endParaRPr lang="en-US" sz="2000" b="1" dirty="0">
              <a:latin typeface="Georgia" panose="02040502050405020303" pitchFamily="18" charset="0"/>
            </a:endParaRPr>
          </a:p>
          <a:p>
            <a:r>
              <a:rPr lang="en-US" sz="2000" b="1" dirty="0">
                <a:latin typeface="Georgia" panose="02040502050405020303" pitchFamily="18" charset="0"/>
              </a:rPr>
              <a:t>Different people have different tastes. You can’t please everyone. Try to find kernels of value amid the chaff of nasty or ignorant comments. But be sure to get rid of the chaff (it’s great fertilizer!)</a:t>
            </a:r>
          </a:p>
        </p:txBody>
      </p:sp>
    </p:spTree>
    <p:extLst>
      <p:ext uri="{BB962C8B-B14F-4D97-AF65-F5344CB8AC3E}">
        <p14:creationId xmlns:p14="http://schemas.microsoft.com/office/powerpoint/2010/main" val="3266741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262979"/>
          </a:xfrm>
          <a:prstGeom prst="rect">
            <a:avLst/>
          </a:prstGeom>
          <a:noFill/>
        </p:spPr>
        <p:txBody>
          <a:bodyPr wrap="square" rtlCol="0">
            <a:spAutoFit/>
          </a:bodyPr>
          <a:lstStyle/>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If reject:</a:t>
            </a:r>
          </a:p>
          <a:p>
            <a:pPr marL="800100" lvl="1" indent="-342900">
              <a:buFontTx/>
              <a:buChar char="-"/>
            </a:pPr>
            <a:endParaRPr lang="en-US" sz="2400" b="1" dirty="0">
              <a:latin typeface="Georgia" pitchFamily="18" charset="0"/>
            </a:endParaRPr>
          </a:p>
          <a:p>
            <a:pPr lvl="1">
              <a:tabLst>
                <a:tab pos="914400" algn="l"/>
                <a:tab pos="1312863" algn="l"/>
                <a:tab pos="1541463" algn="l"/>
              </a:tabLst>
            </a:pPr>
            <a:r>
              <a:rPr lang="en-US" sz="2400" dirty="0">
                <a:latin typeface="Georgia" pitchFamily="18" charset="0"/>
              </a:rPr>
              <a:t>	</a:t>
            </a:r>
            <a:r>
              <a:rPr lang="en-US" sz="2400" b="1" dirty="0">
                <a:latin typeface="Georgia" pitchFamily="18" charset="0"/>
              </a:rPr>
              <a:t>b. Desk rejections are your friend! </a:t>
            </a:r>
            <a:r>
              <a:rPr lang="en-US" sz="2400" dirty="0">
                <a:latin typeface="Georgia" pitchFamily="18" charset="0"/>
              </a:rPr>
              <a:t>Saves time and 		conserves most appropriate/obvious reviewers. 	</a:t>
            </a:r>
          </a:p>
          <a:p>
            <a:pPr lvl="1">
              <a:tabLst>
                <a:tab pos="914400" algn="l"/>
                <a:tab pos="1312863" algn="l"/>
                <a:tab pos="1541463" algn="l"/>
              </a:tabLst>
            </a:pPr>
            <a:endParaRPr lang="en-US" sz="2400" dirty="0">
              <a:latin typeface="Georgia" pitchFamily="18" charset="0"/>
            </a:endParaRPr>
          </a:p>
          <a:p>
            <a:pPr lvl="1">
              <a:tabLst>
                <a:tab pos="914400" algn="l"/>
                <a:tab pos="1312863" algn="l"/>
                <a:tab pos="1541463" algn="l"/>
              </a:tabLst>
            </a:pPr>
            <a:r>
              <a:rPr lang="en-US" sz="2400" dirty="0">
                <a:latin typeface="Georgia" pitchFamily="18" charset="0"/>
              </a:rPr>
              <a:t>	</a:t>
            </a:r>
            <a:r>
              <a:rPr lang="en-US" sz="2400" b="1" dirty="0">
                <a:latin typeface="Georgia" pitchFamily="18" charset="0"/>
              </a:rPr>
              <a:t>c. Carefully read editor’s letter/reviews (if any) 		</a:t>
            </a:r>
            <a:r>
              <a:rPr lang="en-US" sz="2400" dirty="0">
                <a:latin typeface="Georgia" pitchFamily="18" charset="0"/>
              </a:rPr>
              <a:t>for useful feedback. Did they misunderstand? Rewrite		for clarity. Analytical/econometric error(s)? Fix! Use 		the feedback to improve paper, not write another one.</a:t>
            </a:r>
          </a:p>
          <a:p>
            <a:pPr lvl="1">
              <a:tabLst>
                <a:tab pos="914400" algn="l"/>
                <a:tab pos="1312863" algn="l"/>
                <a:tab pos="1541463" algn="l"/>
              </a:tabLst>
            </a:pPr>
            <a:endParaRPr lang="en-US" sz="2400" dirty="0">
              <a:latin typeface="Georgia" pitchFamily="18" charset="0"/>
            </a:endParaRPr>
          </a:p>
          <a:p>
            <a:pPr lvl="1">
              <a:tabLst>
                <a:tab pos="914400" algn="l"/>
                <a:tab pos="1312863" algn="l"/>
                <a:tab pos="1541463" algn="l"/>
              </a:tabLst>
            </a:pPr>
            <a:r>
              <a:rPr lang="en-US" sz="2400" dirty="0">
                <a:latin typeface="Georgia" pitchFamily="18" charset="0"/>
              </a:rPr>
              <a:t>	</a:t>
            </a:r>
            <a:r>
              <a:rPr lang="en-US" sz="2400" b="1" dirty="0">
                <a:latin typeface="Georgia" pitchFamily="18" charset="0"/>
              </a:rPr>
              <a:t>d. If reviewer(s) made error(s) that matter(s): 			</a:t>
            </a:r>
            <a:r>
              <a:rPr lang="en-US" sz="2400" dirty="0">
                <a:latin typeface="Georgia" pitchFamily="18" charset="0"/>
              </a:rPr>
              <a:t>Write a short, clear, respectful appeal letter to editor?</a:t>
            </a:r>
          </a:p>
          <a:p>
            <a:pPr lvl="1">
              <a:tabLst>
                <a:tab pos="914400" algn="l"/>
                <a:tab pos="1312863" algn="l"/>
                <a:tab pos="1541463" algn="l"/>
              </a:tabLst>
            </a:pPr>
            <a:endParaRPr lang="en-US" sz="2400" dirty="0">
              <a:latin typeface="Georgia" pitchFamily="18" charset="0"/>
            </a:endParaRPr>
          </a:p>
        </p:txBody>
      </p:sp>
    </p:spTree>
    <p:extLst>
      <p:ext uri="{BB962C8B-B14F-4D97-AF65-F5344CB8AC3E}">
        <p14:creationId xmlns:p14="http://schemas.microsoft.com/office/powerpoint/2010/main" val="3497299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262979"/>
          </a:xfrm>
          <a:prstGeom prst="rect">
            <a:avLst/>
          </a:prstGeom>
          <a:noFill/>
        </p:spPr>
        <p:txBody>
          <a:bodyPr wrap="square" rtlCol="0">
            <a:spAutoFit/>
          </a:bodyPr>
          <a:lstStyle/>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If reject:</a:t>
            </a:r>
          </a:p>
          <a:p>
            <a:pPr marL="800100" lvl="1" indent="-342900">
              <a:buFontTx/>
              <a:buChar char="-"/>
            </a:pPr>
            <a:endParaRPr lang="en-US" sz="2400" b="1" dirty="0">
              <a:latin typeface="Georgia" pitchFamily="18" charset="0"/>
            </a:endParaRPr>
          </a:p>
          <a:p>
            <a:pPr lvl="1">
              <a:tabLst>
                <a:tab pos="803275" algn="l"/>
                <a:tab pos="1201738" algn="l"/>
              </a:tabLst>
            </a:pPr>
            <a:r>
              <a:rPr lang="en-US" sz="2400" b="1" dirty="0">
                <a:latin typeface="Georgia" pitchFamily="18" charset="0"/>
              </a:rPr>
              <a:t>	e. Submit to next journal on list</a:t>
            </a:r>
            <a:r>
              <a:rPr lang="en-US" sz="2400" dirty="0">
                <a:latin typeface="Georgia" pitchFamily="18" charset="0"/>
              </a:rPr>
              <a:t>: after revising to 			address shortcomings raised by editor/reviewers. Don’t 		sit on rejected manuscripts that do not need major new 		work.</a:t>
            </a:r>
          </a:p>
          <a:p>
            <a:pPr lvl="1">
              <a:tabLst>
                <a:tab pos="803275" algn="l"/>
                <a:tab pos="1201738" algn="l"/>
              </a:tabLst>
            </a:pPr>
            <a:endParaRPr lang="en-US" sz="2400" dirty="0">
              <a:latin typeface="Georgia" pitchFamily="18" charset="0"/>
            </a:endParaRPr>
          </a:p>
          <a:p>
            <a:pPr lvl="1">
              <a:tabLst>
                <a:tab pos="803275" algn="l"/>
                <a:tab pos="1201738" algn="l"/>
              </a:tabLst>
            </a:pPr>
            <a:r>
              <a:rPr lang="en-US" sz="2400" b="1" dirty="0">
                <a:latin typeface="Georgia" pitchFamily="18" charset="0"/>
              </a:rPr>
              <a:t>	f. Submit reviews from rejection to new journal? 		</a:t>
            </a:r>
            <a:r>
              <a:rPr lang="en-US" sz="2400" dirty="0">
                <a:latin typeface="Georgia" pitchFamily="18" charset="0"/>
              </a:rPr>
              <a:t>Some journals do this to expedite review process, and 		avoid double jeopardy issues. Do this only if (i) journal 		permits it, (ii) reviews were constructive/encouraging, 		and (iii) you don’t dramatically recast the paper.</a:t>
            </a:r>
          </a:p>
          <a:p>
            <a:pPr lvl="1">
              <a:tabLst>
                <a:tab pos="803275" algn="l"/>
                <a:tab pos="1201738" algn="l"/>
              </a:tabLst>
            </a:pPr>
            <a:r>
              <a:rPr lang="en-US" sz="2400" b="1" dirty="0">
                <a:latin typeface="Georgia" pitchFamily="18" charset="0"/>
              </a:rPr>
              <a:t>	</a:t>
            </a:r>
            <a:endParaRPr lang="en-US" sz="2400" dirty="0">
              <a:latin typeface="Georgia" pitchFamily="18" charset="0"/>
            </a:endParaRPr>
          </a:p>
        </p:txBody>
      </p:sp>
    </p:spTree>
    <p:extLst>
      <p:ext uri="{BB962C8B-B14F-4D97-AF65-F5344CB8AC3E}">
        <p14:creationId xmlns:p14="http://schemas.microsoft.com/office/powerpoint/2010/main" val="2667017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3785652"/>
          </a:xfrm>
          <a:prstGeom prst="rect">
            <a:avLst/>
          </a:prstGeom>
          <a:noFill/>
        </p:spPr>
        <p:txBody>
          <a:bodyPr wrap="square" rtlCol="0">
            <a:spAutoFit/>
          </a:bodyPr>
          <a:lstStyle/>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If reject:</a:t>
            </a:r>
          </a:p>
          <a:p>
            <a:pPr marL="800100" lvl="1" indent="-342900">
              <a:buFontTx/>
              <a:buChar char="-"/>
            </a:pPr>
            <a:endParaRPr lang="en-US" sz="2400" b="1" dirty="0">
              <a:latin typeface="Georgia" pitchFamily="18" charset="0"/>
            </a:endParaRPr>
          </a:p>
          <a:p>
            <a:pPr lvl="1">
              <a:tabLst>
                <a:tab pos="803275" algn="l"/>
                <a:tab pos="1201738" algn="l"/>
              </a:tabLst>
            </a:pPr>
            <a:r>
              <a:rPr lang="en-US" sz="2400" b="1" dirty="0">
                <a:latin typeface="Georgia" pitchFamily="18" charset="0"/>
              </a:rPr>
              <a:t>	g. When to bury a paper and never re-submit? </a:t>
            </a:r>
          </a:p>
          <a:p>
            <a:pPr lvl="1">
              <a:tabLst>
                <a:tab pos="803275" algn="l"/>
                <a:tab pos="1201738" algn="l"/>
              </a:tabLst>
            </a:pPr>
            <a:r>
              <a:rPr lang="en-US" sz="2400" b="1" dirty="0">
                <a:latin typeface="Georgia" pitchFamily="18" charset="0"/>
              </a:rPr>
              <a:t>		- </a:t>
            </a:r>
            <a:r>
              <a:rPr lang="en-US" sz="2400" dirty="0">
                <a:latin typeface="Georgia" pitchFamily="18" charset="0"/>
              </a:rPr>
              <a:t>Reviewers identify fatal error(s).</a:t>
            </a:r>
          </a:p>
          <a:p>
            <a:pPr lvl="1">
              <a:tabLst>
                <a:tab pos="803275" algn="l"/>
                <a:tab pos="1201738" algn="l"/>
              </a:tabLst>
            </a:pPr>
            <a:r>
              <a:rPr lang="en-US" sz="2400" dirty="0">
                <a:latin typeface="Georgia" pitchFamily="18" charset="0"/>
              </a:rPr>
              <a:t>		- Scooped! Someone else publishes largely same paper.</a:t>
            </a:r>
          </a:p>
          <a:p>
            <a:pPr lvl="1">
              <a:tabLst>
                <a:tab pos="803275" algn="l"/>
                <a:tab pos="1201738" algn="l"/>
              </a:tabLst>
            </a:pPr>
            <a:r>
              <a:rPr lang="en-US" sz="2400" dirty="0">
                <a:latin typeface="Georgia" pitchFamily="18" charset="0"/>
              </a:rPr>
              <a:t>		- Opportunity cost of time to revise well is too high.</a:t>
            </a:r>
          </a:p>
          <a:p>
            <a:pPr lvl="1">
              <a:tabLst>
                <a:tab pos="803275" algn="l"/>
                <a:tab pos="1201738" algn="l"/>
              </a:tabLst>
            </a:pPr>
            <a:r>
              <a:rPr lang="en-US" sz="2400" dirty="0">
                <a:latin typeface="Georgia" pitchFamily="18" charset="0"/>
              </a:rPr>
              <a:t>		- Emotional cost of subjecting work to further review is 		   too high … can’t bear another rejection.</a:t>
            </a:r>
          </a:p>
          <a:p>
            <a:pPr lvl="1">
              <a:tabLst>
                <a:tab pos="803275" algn="l"/>
                <a:tab pos="1201738" algn="l"/>
              </a:tabLst>
            </a:pPr>
            <a:r>
              <a:rPr lang="en-US" sz="2400" dirty="0">
                <a:latin typeface="Georgia" pitchFamily="18" charset="0"/>
              </a:rPr>
              <a:t>		- Co-authors cannot agree on new direction. 	</a:t>
            </a:r>
          </a:p>
        </p:txBody>
      </p:sp>
    </p:spTree>
    <p:extLst>
      <p:ext uri="{BB962C8B-B14F-4D97-AF65-F5344CB8AC3E}">
        <p14:creationId xmlns:p14="http://schemas.microsoft.com/office/powerpoint/2010/main" val="1841599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6740307"/>
          </a:xfrm>
          <a:prstGeom prst="rect">
            <a:avLst/>
          </a:prstGeom>
          <a:noFill/>
        </p:spPr>
        <p:txBody>
          <a:bodyPr wrap="square" rtlCol="0">
            <a:spAutoFit/>
          </a:bodyPr>
          <a:lstStyle/>
          <a:p>
            <a:pPr marL="800100" lvl="1" indent="-342900">
              <a:buFontTx/>
              <a:buChar char="-"/>
            </a:pPr>
            <a:r>
              <a:rPr lang="en-US" sz="2400" b="1" dirty="0">
                <a:latin typeface="Georgia" pitchFamily="18" charset="0"/>
              </a:rPr>
              <a:t>If R&amp;R or (conditional) accept: </a:t>
            </a:r>
          </a:p>
          <a:p>
            <a:pPr marL="1371600" lvl="2" indent="-457200">
              <a:buAutoNum type="alphaLcPeriod"/>
            </a:pPr>
            <a:r>
              <a:rPr lang="en-US" sz="2400" b="1" dirty="0">
                <a:latin typeface="Georgia" pitchFamily="18" charset="0"/>
              </a:rPr>
              <a:t>Celebrate! </a:t>
            </a:r>
            <a:r>
              <a:rPr lang="en-US" sz="2400" b="1" dirty="0">
                <a:latin typeface="Georgia" pitchFamily="18" charset="0"/>
                <a:sym typeface="Wingdings" panose="05000000000000000000" pitchFamily="2" charset="2"/>
              </a:rPr>
              <a:t> </a:t>
            </a:r>
            <a:r>
              <a:rPr lang="en-US" sz="2400" dirty="0">
                <a:latin typeface="Georgia" pitchFamily="18" charset="0"/>
                <a:sym typeface="Wingdings" panose="05000000000000000000" pitchFamily="2" charset="2"/>
              </a:rPr>
              <a:t>Perhaps enjoy it for a day or so before diving into review details?</a:t>
            </a:r>
          </a:p>
          <a:p>
            <a:pPr marL="1371600" lvl="2" indent="-457200">
              <a:buAutoNum type="alphaLcPeriod"/>
            </a:pPr>
            <a:endParaRPr lang="en-US" sz="2400" dirty="0">
              <a:latin typeface="Georgia" pitchFamily="18" charset="0"/>
              <a:sym typeface="Wingdings" panose="05000000000000000000" pitchFamily="2" charset="2"/>
            </a:endParaRPr>
          </a:p>
          <a:p>
            <a:pPr marL="1371600" lvl="2" indent="-457200">
              <a:buAutoNum type="alphaLcPeriod"/>
            </a:pPr>
            <a:r>
              <a:rPr lang="en-US" sz="2400" b="1" dirty="0">
                <a:latin typeface="Georgia" pitchFamily="18" charset="0"/>
                <a:sym typeface="Wingdings" panose="05000000000000000000" pitchFamily="2" charset="2"/>
              </a:rPr>
              <a:t>Carefully read and respond to guidance: </a:t>
            </a:r>
            <a:r>
              <a:rPr lang="en-US" sz="2400" dirty="0">
                <a:latin typeface="Georgia" pitchFamily="18" charset="0"/>
                <a:sym typeface="Wingdings" panose="05000000000000000000" pitchFamily="2" charset="2"/>
              </a:rPr>
              <a:t>If anything is unclear, email the editor for clarification (including asking a reviewer to clarify). </a:t>
            </a:r>
          </a:p>
          <a:p>
            <a:pPr marL="1371600" lvl="2" indent="-457200">
              <a:buAutoNum type="alphaLcPeriod"/>
            </a:pPr>
            <a:endParaRPr lang="en-US" sz="2400" dirty="0">
              <a:latin typeface="Georgia" pitchFamily="18" charset="0"/>
              <a:sym typeface="Wingdings" panose="05000000000000000000" pitchFamily="2" charset="2"/>
            </a:endParaRPr>
          </a:p>
          <a:p>
            <a:pPr marL="1371600" lvl="2" indent="-457200">
              <a:buAutoNum type="alphaLcPeriod"/>
            </a:pPr>
            <a:r>
              <a:rPr lang="en-US" sz="2400" b="1" dirty="0">
                <a:latin typeface="Georgia" pitchFamily="18" charset="0"/>
                <a:sym typeface="Wingdings" panose="05000000000000000000" pitchFamily="2" charset="2"/>
              </a:rPr>
              <a:t>If co-authored, work out division of labor. </a:t>
            </a:r>
            <a:r>
              <a:rPr lang="en-US" sz="2400" dirty="0">
                <a:latin typeface="Georgia" pitchFamily="18" charset="0"/>
                <a:sym typeface="Wingdings" panose="05000000000000000000" pitchFamily="2" charset="2"/>
              </a:rPr>
              <a:t>A non-random, non-alphabetical lead author always bears primary responsibility. When lead shared equally, so is responsibility/work. Play to co-authors’ comparative advantage, respecting time constraints. If needed, recruit a new co-author to address a key shortcoming. (If so, explicitly flag to editor.)</a:t>
            </a: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308247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152400" y="981075"/>
            <a:ext cx="8839200" cy="7478970"/>
          </a:xfrm>
          <a:prstGeom prst="rect">
            <a:avLst/>
          </a:prstGeom>
          <a:noFill/>
        </p:spPr>
        <p:txBody>
          <a:bodyPr wrap="square" rtlCol="0">
            <a:spAutoFit/>
          </a:bodyPr>
          <a:lstStyle/>
          <a:p>
            <a:pPr marL="800100" lvl="1" indent="-342900">
              <a:buFontTx/>
              <a:buChar char="-"/>
            </a:pPr>
            <a:r>
              <a:rPr lang="en-US" sz="2400" b="1" dirty="0">
                <a:latin typeface="Georgia" pitchFamily="18" charset="0"/>
              </a:rPr>
              <a:t>If R&amp;R or (conditional) accept: </a:t>
            </a:r>
          </a:p>
          <a:p>
            <a:pPr marL="800100" lvl="1" indent="-342900">
              <a:buFontTx/>
              <a:buChar char="-"/>
            </a:pPr>
            <a:endParaRPr lang="en-US" sz="2400" b="1" dirty="0">
              <a:latin typeface="Georgia" pitchFamily="18" charset="0"/>
            </a:endParaRPr>
          </a:p>
          <a:p>
            <a:pPr marL="1371600" lvl="2" indent="-457200">
              <a:buFont typeface="+mj-lt"/>
              <a:buAutoNum type="alphaLcPeriod" startAt="5"/>
            </a:pPr>
            <a:r>
              <a:rPr lang="en-US" sz="2400" b="1" dirty="0">
                <a:latin typeface="Georgia" pitchFamily="18" charset="0"/>
                <a:sym typeface="Wingdings" panose="05000000000000000000" pitchFamily="2" charset="2"/>
              </a:rPr>
              <a:t>If you opt not to resubmit, write editor to withdraw paper. </a:t>
            </a:r>
            <a:r>
              <a:rPr lang="en-US" sz="2400" dirty="0">
                <a:latin typeface="Georgia" pitchFamily="18" charset="0"/>
                <a:sym typeface="Wingdings" panose="05000000000000000000" pitchFamily="2" charset="2"/>
              </a:rPr>
              <a:t>Don’t game the system nor leave yourself vulnerable to accusations of gaming. </a:t>
            </a:r>
            <a:endParaRPr lang="en-US" sz="2400" b="1" dirty="0">
              <a:latin typeface="Georgia" pitchFamily="18" charset="0"/>
              <a:sym typeface="Wingdings" panose="05000000000000000000" pitchFamily="2" charset="2"/>
            </a:endParaRPr>
          </a:p>
          <a:p>
            <a:pPr marL="1371600" lvl="2" indent="-457200">
              <a:buFont typeface="+mj-lt"/>
              <a:buAutoNum type="alphaLcPeriod" startAt="5"/>
            </a:pPr>
            <a:endParaRPr lang="en-US" sz="2400" b="1" dirty="0">
              <a:latin typeface="Georgia" pitchFamily="18" charset="0"/>
              <a:sym typeface="Wingdings" panose="05000000000000000000" pitchFamily="2" charset="2"/>
            </a:endParaRPr>
          </a:p>
          <a:p>
            <a:pPr marL="1371600" lvl="2" indent="-457200">
              <a:buFont typeface="+mj-lt"/>
              <a:buAutoNum type="alphaLcPeriod" startAt="5"/>
            </a:pPr>
            <a:r>
              <a:rPr lang="en-US" sz="2400" b="1" dirty="0">
                <a:latin typeface="Georgia" pitchFamily="18" charset="0"/>
                <a:sym typeface="Wingdings" panose="05000000000000000000" pitchFamily="2" charset="2"/>
              </a:rPr>
              <a:t>Format following journal style sheet </a:t>
            </a:r>
            <a:r>
              <a:rPr lang="en-US" sz="2400" dirty="0">
                <a:latin typeface="Georgia" pitchFamily="18" charset="0"/>
                <a:sym typeface="Wingdings" panose="05000000000000000000" pitchFamily="2" charset="2"/>
              </a:rPr>
              <a:t>… when editor directs you to do so.</a:t>
            </a:r>
          </a:p>
          <a:p>
            <a:pPr marL="1371600" lvl="2" indent="-457200">
              <a:buFont typeface="+mj-lt"/>
              <a:buAutoNum type="alphaLcPeriod" startAt="5"/>
            </a:pPr>
            <a:endParaRPr lang="en-US" sz="2400" dirty="0">
              <a:latin typeface="Georgia" pitchFamily="18" charset="0"/>
              <a:sym typeface="Wingdings" panose="05000000000000000000" pitchFamily="2" charset="2"/>
            </a:endParaRPr>
          </a:p>
          <a:p>
            <a:pPr marL="1371600" lvl="2" indent="-457200">
              <a:buFont typeface="+mj-lt"/>
              <a:buAutoNum type="alphaLcPeriod" startAt="5"/>
            </a:pPr>
            <a:r>
              <a:rPr lang="en-US" sz="2400" b="1" dirty="0">
                <a:latin typeface="Georgia" pitchFamily="18" charset="0"/>
                <a:sym typeface="Wingdings" panose="05000000000000000000" pitchFamily="2" charset="2"/>
              </a:rPr>
              <a:t>Always be respectful and appreciative. </a:t>
            </a:r>
            <a:r>
              <a:rPr lang="en-US" sz="2400" dirty="0">
                <a:latin typeface="Georgia" pitchFamily="18" charset="0"/>
                <a:sym typeface="Wingdings" panose="05000000000000000000" pitchFamily="2" charset="2"/>
              </a:rPr>
              <a:t>Editors and reviewers are donating </a:t>
            </a:r>
            <a:r>
              <a:rPr lang="en-US" sz="2400" i="1" dirty="0">
                <a:latin typeface="Georgia" pitchFamily="18" charset="0"/>
                <a:sym typeface="Wingdings" panose="05000000000000000000" pitchFamily="2" charset="2"/>
              </a:rPr>
              <a:t>their </a:t>
            </a:r>
            <a:r>
              <a:rPr lang="en-US" sz="2400" dirty="0">
                <a:latin typeface="Georgia" pitchFamily="18" charset="0"/>
                <a:sym typeface="Wingdings" panose="05000000000000000000" pitchFamily="2" charset="2"/>
              </a:rPr>
              <a:t>time to help improve </a:t>
            </a:r>
            <a:r>
              <a:rPr lang="en-US" sz="2400" i="1" dirty="0">
                <a:latin typeface="Georgia" pitchFamily="18" charset="0"/>
                <a:sym typeface="Wingdings" panose="05000000000000000000" pitchFamily="2" charset="2"/>
              </a:rPr>
              <a:t>your </a:t>
            </a:r>
            <a:r>
              <a:rPr lang="en-US" sz="2400" dirty="0">
                <a:latin typeface="Georgia" pitchFamily="18" charset="0"/>
                <a:sym typeface="Wingdings" panose="05000000000000000000" pitchFamily="2" charset="2"/>
              </a:rPr>
              <a:t>work. Do unto others …</a:t>
            </a:r>
          </a:p>
          <a:p>
            <a:pPr marL="1371600" lvl="2" indent="-457200">
              <a:buFont typeface="+mj-lt"/>
              <a:buAutoNum type="alphaLcPeriod" startAt="5"/>
            </a:pPr>
            <a:endParaRPr lang="en-US" sz="2400" dirty="0">
              <a:latin typeface="Georgia" pitchFamily="18" charset="0"/>
              <a:sym typeface="Wingdings" panose="05000000000000000000" pitchFamily="2" charset="2"/>
            </a:endParaRPr>
          </a:p>
          <a:p>
            <a:pPr marL="1371600" lvl="2" indent="-457200">
              <a:buFont typeface="+mj-lt"/>
              <a:buAutoNum type="alphaLcPeriod" startAt="5"/>
            </a:pPr>
            <a:r>
              <a:rPr lang="en-US" sz="2400" b="1" dirty="0">
                <a:latin typeface="Georgia" pitchFamily="18" charset="0"/>
                <a:sym typeface="Wingdings" panose="05000000000000000000" pitchFamily="2" charset="2"/>
              </a:rPr>
              <a:t>Prepare a detailed point-by-point response </a:t>
            </a:r>
            <a:r>
              <a:rPr lang="en-US" sz="2400" dirty="0">
                <a:latin typeface="Georgia" pitchFamily="18" charset="0"/>
                <a:sym typeface="Wingdings" panose="05000000000000000000" pitchFamily="2" charset="2"/>
              </a:rPr>
              <a:t>to everything the editor and reviewer(s) raised. Repeat their remarks verbatim.</a:t>
            </a: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3063065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22385" y="914400"/>
            <a:ext cx="8839200" cy="461665"/>
          </a:xfrm>
          <a:prstGeom prst="rect">
            <a:avLst/>
          </a:prstGeom>
          <a:noFill/>
        </p:spPr>
        <p:txBody>
          <a:bodyPr wrap="square" rtlCol="0">
            <a:spAutoFit/>
          </a:bodyPr>
          <a:lstStyle/>
          <a:p>
            <a:r>
              <a:rPr lang="en-US" sz="2400" b="1" dirty="0">
                <a:latin typeface="Georgia" pitchFamily="18" charset="0"/>
              </a:rPr>
              <a:t>Sample reply to reviewers:</a:t>
            </a:r>
            <a:endParaRPr lang="en-US" sz="2400" dirty="0">
              <a:latin typeface="Georgia" pitchFamily="18" charset="0"/>
            </a:endParaRPr>
          </a:p>
        </p:txBody>
      </p:sp>
      <p:sp>
        <p:nvSpPr>
          <p:cNvPr id="3" name="TextBox 2"/>
          <p:cNvSpPr txBox="1"/>
          <p:nvPr/>
        </p:nvSpPr>
        <p:spPr>
          <a:xfrm>
            <a:off x="322385" y="1376065"/>
            <a:ext cx="8153400" cy="6463308"/>
          </a:xfrm>
          <a:prstGeom prst="rect">
            <a:avLst/>
          </a:prstGeom>
          <a:noFill/>
        </p:spPr>
        <p:txBody>
          <a:bodyPr wrap="square" rtlCol="0">
            <a:spAutoFit/>
          </a:bodyPr>
          <a:lstStyle/>
          <a:p>
            <a:r>
              <a:rPr lang="en-US" b="1" u="sng" dirty="0"/>
              <a:t>Replies To Reviewer 1</a:t>
            </a:r>
            <a:endParaRPr lang="en-US" dirty="0"/>
          </a:p>
          <a:p>
            <a:r>
              <a:rPr lang="en-US" i="1" dirty="0">
                <a:solidFill>
                  <a:srgbClr val="0070C0"/>
                </a:solidFill>
              </a:rPr>
              <a:t>Thank you for your helpful, detailed comments. They pushed us to clarify several things we were insufficiently precise about, and to explain more carefully some of the choices we made in analysis. Below we reproduce your comments in plain text and offer our replies beneath, in italics. We appreciate the attention to detail you gave our paper and hope the revisions we have made satisfactorily address your concerns. Thank you for your input. </a:t>
            </a:r>
            <a:br>
              <a:rPr lang="en-US" i="1" dirty="0">
                <a:solidFill>
                  <a:srgbClr val="0070C0"/>
                </a:solidFill>
              </a:rPr>
            </a:br>
            <a:endParaRPr lang="en-US" dirty="0">
              <a:solidFill>
                <a:srgbClr val="0070C0"/>
              </a:solidFill>
            </a:endParaRPr>
          </a:p>
          <a:p>
            <a:r>
              <a:rPr lang="en-US" dirty="0"/>
              <a:t>Original reviewer comments here</a:t>
            </a:r>
          </a:p>
          <a:p>
            <a:r>
              <a:rPr lang="en-US" i="1" dirty="0"/>
              <a:t> </a:t>
            </a:r>
            <a:endParaRPr lang="en-US" dirty="0"/>
          </a:p>
          <a:p>
            <a:r>
              <a:rPr lang="en-US" i="1" dirty="0">
                <a:solidFill>
                  <a:srgbClr val="0070C0"/>
                </a:solidFill>
              </a:rPr>
              <a:t>Response: Thank you for this comment. We have estimated the combined model, and report those results below. That said, we strongly believe that … is more appropriate and straightforward … for two reasons. </a:t>
            </a:r>
            <a:endParaRPr lang="en-US" dirty="0">
              <a:solidFill>
                <a:srgbClr val="0070C0"/>
              </a:solidFill>
            </a:endParaRPr>
          </a:p>
          <a:p>
            <a:r>
              <a:rPr lang="en-US" i="1" dirty="0">
                <a:solidFill>
                  <a:srgbClr val="0070C0"/>
                </a:solidFill>
              </a:rPr>
              <a:t> </a:t>
            </a:r>
            <a:endParaRPr lang="en-US" dirty="0">
              <a:solidFill>
                <a:srgbClr val="0070C0"/>
              </a:solidFill>
            </a:endParaRPr>
          </a:p>
          <a:p>
            <a:r>
              <a:rPr lang="en-US" i="1" dirty="0">
                <a:solidFill>
                  <a:srgbClr val="0070C0"/>
                </a:solidFill>
              </a:rPr>
              <a:t>First, …</a:t>
            </a:r>
            <a:endParaRPr lang="en-US" dirty="0">
              <a:solidFill>
                <a:srgbClr val="0070C0"/>
              </a:solidFill>
            </a:endParaRPr>
          </a:p>
          <a:p>
            <a:endParaRPr lang="en-US" dirty="0">
              <a:solidFill>
                <a:srgbClr val="0070C0"/>
              </a:solidFill>
            </a:endParaRPr>
          </a:p>
          <a:p>
            <a:r>
              <a:rPr lang="en-US" i="1" dirty="0">
                <a:solidFill>
                  <a:srgbClr val="0070C0"/>
                </a:solidFill>
              </a:rPr>
              <a:t>Below we present these results using the proposed alternative specification … </a:t>
            </a:r>
            <a:endParaRPr lang="en-US" dirty="0">
              <a:solidFill>
                <a:srgbClr val="0070C0"/>
              </a:solidFill>
            </a:endParaRPr>
          </a:p>
          <a:p>
            <a:r>
              <a:rPr lang="en-US" i="1" dirty="0">
                <a:solidFill>
                  <a:srgbClr val="0070C0"/>
                </a:solidFill>
              </a:rPr>
              <a:t>[give detailed explanation … include supplementary figures/tables as needed to make the point.] </a:t>
            </a:r>
            <a:endParaRPr lang="en-US" dirty="0">
              <a:solidFill>
                <a:srgbClr val="0070C0"/>
              </a:solidFill>
            </a:endParaRPr>
          </a:p>
          <a:p>
            <a:r>
              <a:rPr lang="en-US" i="1" dirty="0"/>
              <a:t> </a:t>
            </a:r>
            <a:endParaRPr lang="en-US" dirty="0"/>
          </a:p>
          <a:p>
            <a:r>
              <a:rPr lang="en-US" i="1" dirty="0"/>
              <a:t> </a:t>
            </a:r>
            <a:endParaRPr lang="en-US" dirty="0"/>
          </a:p>
          <a:p>
            <a:r>
              <a:rPr lang="en-US" i="1" dirty="0"/>
              <a:t> </a:t>
            </a:r>
            <a:endParaRPr lang="en-US" dirty="0"/>
          </a:p>
          <a:p>
            <a:endParaRPr lang="en-US" dirty="0"/>
          </a:p>
        </p:txBody>
      </p:sp>
    </p:spTree>
    <p:extLst>
      <p:ext uri="{BB962C8B-B14F-4D97-AF65-F5344CB8AC3E}">
        <p14:creationId xmlns:p14="http://schemas.microsoft.com/office/powerpoint/2010/main" val="3428074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5: Turning tables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4524315"/>
          </a:xfrm>
          <a:prstGeom prst="rect">
            <a:avLst/>
          </a:prstGeom>
          <a:noFill/>
        </p:spPr>
        <p:txBody>
          <a:bodyPr wrap="square" rtlCol="0">
            <a:spAutoFit/>
          </a:bodyPr>
          <a:lstStyle/>
          <a:p>
            <a:r>
              <a:rPr lang="en-US" sz="2400" b="1" dirty="0">
                <a:latin typeface="Georgia" pitchFamily="18" charset="0"/>
              </a:rPr>
              <a:t>Review unto others as you would have them review unto you</a:t>
            </a:r>
          </a:p>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Once submitted, you join the reviewer pool. </a:t>
            </a:r>
          </a:p>
          <a:p>
            <a:pPr marL="800100" lvl="1" indent="-342900">
              <a:buFontTx/>
              <a:buChar char="-"/>
            </a:pPr>
            <a:endParaRPr lang="en-US" sz="2400" b="1" dirty="0">
              <a:latin typeface="Georgia" pitchFamily="18" charset="0"/>
            </a:endParaRPr>
          </a:p>
          <a:p>
            <a:pPr marL="1371600" lvl="2" indent="-457200">
              <a:buAutoNum type="alphaLcPeriod"/>
            </a:pPr>
            <a:r>
              <a:rPr lang="en-US" sz="2400" b="1" dirty="0">
                <a:latin typeface="Georgia" pitchFamily="18" charset="0"/>
              </a:rPr>
              <a:t>Reciprocate! </a:t>
            </a:r>
            <a:r>
              <a:rPr lang="en-US" sz="2400" b="1" dirty="0">
                <a:latin typeface="Georgia" pitchFamily="18" charset="0"/>
                <a:sym typeface="Wingdings" panose="05000000000000000000" pitchFamily="2" charset="2"/>
              </a:rPr>
              <a:t> </a:t>
            </a:r>
            <a:r>
              <a:rPr lang="en-US" sz="2400" dirty="0">
                <a:latin typeface="Georgia" pitchFamily="18" charset="0"/>
                <a:sym typeface="Wingdings" panose="05000000000000000000" pitchFamily="2" charset="2"/>
              </a:rPr>
              <a:t>Peer review is a collective action problem. Free riding undermines the system’s value. Expect editors to disfavor free riders, including those who submit perfunctory or nasty reviews. Tit-for-tat.</a:t>
            </a:r>
          </a:p>
          <a:p>
            <a:pPr marL="1371600" lvl="2" indent="-457200">
              <a:buAutoNum type="alphaLcPeriod"/>
            </a:pPr>
            <a:r>
              <a:rPr lang="en-US" sz="2400" b="1" dirty="0">
                <a:latin typeface="Georgia" pitchFamily="18" charset="0"/>
                <a:sym typeface="Wingdings" panose="05000000000000000000" pitchFamily="2" charset="2"/>
              </a:rPr>
              <a:t>Respond promptly, constructively, and kindly:</a:t>
            </a:r>
          </a:p>
          <a:p>
            <a:pPr lvl="2">
              <a:tabLst>
                <a:tab pos="1371600" algn="l"/>
              </a:tabLst>
            </a:pPr>
            <a:r>
              <a:rPr lang="en-US" sz="2400" dirty="0">
                <a:latin typeface="Georgia" pitchFamily="18" charset="0"/>
                <a:sym typeface="Wingdings" panose="05000000000000000000" pitchFamily="2" charset="2"/>
              </a:rPr>
              <a:t>	For more details see:</a:t>
            </a:r>
          </a:p>
          <a:p>
            <a:pPr marL="1714500" lvl="3" indent="-342900">
              <a:buFontTx/>
              <a:buChar char="-"/>
            </a:pPr>
            <a:endParaRPr lang="en-US" sz="2400" dirty="0">
              <a:latin typeface="Georgia" pitchFamily="18" charset="0"/>
            </a:endParaRPr>
          </a:p>
        </p:txBody>
      </p:sp>
      <p:pic>
        <p:nvPicPr>
          <p:cNvPr id="3" name="Picture 2"/>
          <p:cNvPicPr>
            <a:picLocks noChangeAspect="1"/>
          </p:cNvPicPr>
          <p:nvPr/>
        </p:nvPicPr>
        <p:blipFill>
          <a:blip r:embed="rId4"/>
          <a:stretch>
            <a:fillRect/>
          </a:stretch>
        </p:blipFill>
        <p:spPr>
          <a:xfrm>
            <a:off x="2514600" y="5231951"/>
            <a:ext cx="5466345" cy="1321249"/>
          </a:xfrm>
          <a:prstGeom prst="rect">
            <a:avLst/>
          </a:prstGeom>
        </p:spPr>
      </p:pic>
    </p:spTree>
    <p:extLst>
      <p:ext uri="{BB962C8B-B14F-4D97-AF65-F5344CB8AC3E}">
        <p14:creationId xmlns:p14="http://schemas.microsoft.com/office/powerpoint/2010/main" val="2528088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2264" y="971657"/>
            <a:ext cx="8795535" cy="5940088"/>
          </a:xfrm>
          <a:prstGeom prst="rect">
            <a:avLst/>
          </a:prstGeom>
          <a:noFill/>
        </p:spPr>
        <p:txBody>
          <a:bodyPr wrap="square" rtlCol="0">
            <a:spAutoFit/>
          </a:bodyPr>
          <a:lstStyle/>
          <a:p>
            <a:r>
              <a:rPr lang="en-US" sz="2400" b="1" dirty="0">
                <a:latin typeface="Georgia" pitchFamily="18" charset="0"/>
              </a:rPr>
              <a:t>Why is peer reviewed publication important?</a:t>
            </a:r>
          </a:p>
          <a:p>
            <a:pPr marL="342900" indent="-342900">
              <a:buFont typeface="Arial" pitchFamily="34" charset="0"/>
              <a:buChar char="•"/>
            </a:pPr>
            <a:endParaRPr lang="en-US" sz="2400" b="1" dirty="0">
              <a:latin typeface="Georgia" pitchFamily="18" charset="0"/>
            </a:endParaRPr>
          </a:p>
          <a:p>
            <a:pPr marL="457200" indent="-457200">
              <a:buAutoNum type="arabicPeriod"/>
            </a:pPr>
            <a:r>
              <a:rPr lang="en-US" sz="2400" b="1" dirty="0">
                <a:latin typeface="Georgia" pitchFamily="18" charset="0"/>
              </a:rPr>
              <a:t>Credentialing</a:t>
            </a:r>
          </a:p>
          <a:p>
            <a:pPr marL="512763"/>
            <a:r>
              <a:rPr lang="en-US" sz="2400" dirty="0">
                <a:latin typeface="Georgia" pitchFamily="18" charset="0"/>
              </a:rPr>
              <a:t>Employers, </a:t>
            </a:r>
            <a:r>
              <a:rPr lang="en-US" sz="2400" dirty="0" err="1">
                <a:latin typeface="Georgia" pitchFamily="18" charset="0"/>
              </a:rPr>
              <a:t>grantsmakers</a:t>
            </a:r>
            <a:r>
              <a:rPr lang="en-US" sz="2400" dirty="0">
                <a:latin typeface="Georgia" pitchFamily="18" charset="0"/>
              </a:rPr>
              <a:t>, others look at pub records.</a:t>
            </a:r>
          </a:p>
          <a:p>
            <a:pPr marL="342900" indent="-342900">
              <a:buFont typeface="Arial" pitchFamily="34" charset="0"/>
              <a:buChar char="•"/>
            </a:pPr>
            <a:endParaRPr lang="en-US" sz="1000" b="1" dirty="0">
              <a:latin typeface="Georgia" pitchFamily="18" charset="0"/>
            </a:endParaRPr>
          </a:p>
          <a:p>
            <a:pPr marL="457200" indent="-457200">
              <a:buAutoNum type="arabicPeriod" startAt="2"/>
            </a:pPr>
            <a:r>
              <a:rPr lang="en-US" sz="2400" b="1" dirty="0">
                <a:latin typeface="Georgia" pitchFamily="18" charset="0"/>
              </a:rPr>
              <a:t>Dissemination</a:t>
            </a:r>
          </a:p>
          <a:p>
            <a:pPr marL="512763"/>
            <a:r>
              <a:rPr lang="en-US" sz="2400" dirty="0">
                <a:latin typeface="Georgia" pitchFamily="18" charset="0"/>
              </a:rPr>
              <a:t>“Grey literature” research results are often hard to find, and even if findable often excluded from reviews. Peer reviewed publication helps researchers reach readers.</a:t>
            </a:r>
          </a:p>
          <a:p>
            <a:pPr marL="512763"/>
            <a:endParaRPr lang="en-US" sz="1000" b="1" dirty="0">
              <a:latin typeface="Georgia" pitchFamily="18" charset="0"/>
            </a:endParaRPr>
          </a:p>
          <a:p>
            <a:pPr marL="457200" indent="-457200">
              <a:buAutoNum type="arabicPeriod" startAt="3"/>
            </a:pPr>
            <a:r>
              <a:rPr lang="en-US" sz="2400" b="1" dirty="0">
                <a:latin typeface="Georgia" pitchFamily="18" charset="0"/>
              </a:rPr>
              <a:t>Quality control</a:t>
            </a:r>
            <a:endParaRPr lang="en-US" sz="2400" dirty="0">
              <a:latin typeface="Georgia" pitchFamily="18" charset="0"/>
            </a:endParaRPr>
          </a:p>
          <a:p>
            <a:r>
              <a:rPr lang="en-US" sz="2400" dirty="0">
                <a:latin typeface="Georgia" pitchFamily="18" charset="0"/>
              </a:rPr>
              <a:t>       Especially if you do applied research, and want non-  </a:t>
            </a:r>
          </a:p>
          <a:p>
            <a:pPr defTabSz="515938"/>
            <a:r>
              <a:rPr lang="en-US" sz="2400" dirty="0">
                <a:latin typeface="Georgia" pitchFamily="18" charset="0"/>
              </a:rPr>
              <a:t> 	specialists to use your findings, you want experts to check </a:t>
            </a:r>
          </a:p>
          <a:p>
            <a:pPr defTabSz="515938"/>
            <a:r>
              <a:rPr lang="en-US" sz="2400" dirty="0">
                <a:latin typeface="Georgia" pitchFamily="18" charset="0"/>
              </a:rPr>
              <a:t>	your work. Peer review offers the best method to do so.</a:t>
            </a:r>
          </a:p>
          <a:p>
            <a:pPr defTabSz="515938"/>
            <a:endParaRPr lang="en-US" sz="2400" b="1" dirty="0">
              <a:latin typeface="Georgia" pitchFamily="18" charset="0"/>
            </a:endParaRPr>
          </a:p>
          <a:p>
            <a:pPr defTabSz="515938"/>
            <a:r>
              <a:rPr lang="en-US" sz="2400" b="1" dirty="0">
                <a:latin typeface="Georgia" pitchFamily="18" charset="0"/>
              </a:rPr>
              <a:t>So subject all of your research to peer review and aim to publish it all. Keep these three purposes in mind!</a:t>
            </a: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029200" y="1501"/>
            <a:ext cx="41148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           Motivation</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9267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5: Turning tables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r>
              <a:rPr lang="en-US" sz="2400" b="1" dirty="0">
                <a:latin typeface="Georgia" pitchFamily="18" charset="0"/>
              </a:rPr>
              <a:t>What goes into a good peer review?</a:t>
            </a:r>
          </a:p>
          <a:p>
            <a:endParaRPr lang="en-US" sz="2400" b="1" dirty="0">
              <a:latin typeface="Georgia" pitchFamily="18" charset="0"/>
              <a:sym typeface="Wingdings" panose="05000000000000000000" pitchFamily="2" charset="2"/>
            </a:endParaRPr>
          </a:p>
          <a:p>
            <a:pPr marL="342900" indent="-342900">
              <a:buFontTx/>
              <a:buChar char="-"/>
            </a:pPr>
            <a:r>
              <a:rPr lang="en-US" sz="2400" b="1" dirty="0">
                <a:latin typeface="Georgia" pitchFamily="18" charset="0"/>
                <a:sym typeface="Wingdings" panose="05000000000000000000" pitchFamily="2" charset="2"/>
              </a:rPr>
              <a:t>A brief note to the editor </a:t>
            </a:r>
            <a:r>
              <a:rPr lang="en-US" sz="2400" dirty="0">
                <a:latin typeface="Georgia" pitchFamily="18" charset="0"/>
                <a:sym typeface="Wingdings" panose="05000000000000000000" pitchFamily="2" charset="2"/>
              </a:rPr>
              <a:t>with a clear recommendation. Do not repeat the comments to the author(s); the editor will read those anyway. </a:t>
            </a:r>
          </a:p>
          <a:p>
            <a:pPr marL="342900" indent="-342900">
              <a:buFontTx/>
              <a:buChar char="-"/>
            </a:pPr>
            <a:r>
              <a:rPr lang="en-US" sz="2400" b="1" dirty="0">
                <a:latin typeface="Georgia" pitchFamily="18" charset="0"/>
                <a:sym typeface="Wingdings" panose="05000000000000000000" pitchFamily="2" charset="2"/>
              </a:rPr>
              <a:t>Provide author(s) w/constructive comments</a:t>
            </a:r>
            <a:r>
              <a:rPr lang="en-US" sz="2400" dirty="0">
                <a:latin typeface="Georgia" pitchFamily="18" charset="0"/>
                <a:sym typeface="Wingdings" panose="05000000000000000000" pitchFamily="2" charset="2"/>
              </a:rPr>
              <a:t>. Always find things to compliment. Be kind but firm and clear.</a:t>
            </a:r>
          </a:p>
          <a:p>
            <a:pPr marL="342900" indent="-342900">
              <a:buFontTx/>
              <a:buChar char="-"/>
            </a:pPr>
            <a:r>
              <a:rPr lang="en-US" sz="2400" b="1" dirty="0">
                <a:latin typeface="Georgia" pitchFamily="18" charset="0"/>
                <a:sym typeface="Wingdings" panose="05000000000000000000" pitchFamily="2" charset="2"/>
              </a:rPr>
              <a:t>Break comments into groups</a:t>
            </a:r>
            <a:r>
              <a:rPr lang="en-US" sz="2400" dirty="0">
                <a:latin typeface="Georgia" pitchFamily="18" charset="0"/>
                <a:sym typeface="Wingdings" panose="05000000000000000000" pitchFamily="2" charset="2"/>
              </a:rPr>
              <a:t>: major ‘must do’ revisions, minor ‘must do’ revisions (e.g., typos, clean up figures/tables), and ‘recommended’ revisions (items where reasonable people might disagree)</a:t>
            </a:r>
          </a:p>
          <a:p>
            <a:pPr marL="342900" indent="-342900">
              <a:buFontTx/>
              <a:buChar char="-"/>
            </a:pPr>
            <a:r>
              <a:rPr lang="en-US" sz="2400" dirty="0">
                <a:latin typeface="Georgia" pitchFamily="18" charset="0"/>
                <a:sym typeface="Wingdings" panose="05000000000000000000" pitchFamily="2" charset="2"/>
              </a:rPr>
              <a:t>Do not indicate to the author your recommendation to the editor. You advise the editor. You have no decision-making authority. Reviewer hubris diminishes them in editors’ eyes. </a:t>
            </a:r>
          </a:p>
          <a:p>
            <a:pPr marL="1714500" lvl="3"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2471020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1075"/>
            <a:ext cx="9144000" cy="6858000"/>
          </a:xfrm>
          <a:prstGeom prst="rect">
            <a:avLst/>
          </a:prstGeom>
        </p:spPr>
      </p:pic>
      <p:sp>
        <p:nvSpPr>
          <p:cNvPr id="3" name="TextBox 2"/>
          <p:cNvSpPr txBox="1"/>
          <p:nvPr/>
        </p:nvSpPr>
        <p:spPr>
          <a:xfrm>
            <a:off x="381000" y="1219200"/>
            <a:ext cx="8915399" cy="954107"/>
          </a:xfrm>
          <a:prstGeom prst="rect">
            <a:avLst/>
          </a:prstGeom>
          <a:noFill/>
        </p:spPr>
        <p:txBody>
          <a:bodyPr wrap="square" rtlCol="0">
            <a:spAutoFit/>
          </a:bodyPr>
          <a:lstStyle/>
          <a:p>
            <a:r>
              <a:rPr lang="en-US" sz="2800" b="1" dirty="0">
                <a:solidFill>
                  <a:schemeClr val="bg1"/>
                </a:solidFill>
                <a:latin typeface="Georgia" pitchFamily="18" charset="0"/>
              </a:rPr>
              <a:t>	Thank you for your time and attention</a:t>
            </a:r>
          </a:p>
          <a:p>
            <a:pPr algn="ctr"/>
            <a:r>
              <a:rPr lang="en-US" sz="2800" b="1" dirty="0">
                <a:solidFill>
                  <a:schemeClr val="bg1"/>
                </a:solidFill>
                <a:latin typeface="Georgia" pitchFamily="18" charset="0"/>
              </a:rPr>
              <a:t>Comments/questions?</a:t>
            </a:r>
            <a:endParaRPr lang="en-US" sz="2800" dirty="0">
              <a:solidFill>
                <a:schemeClr val="bg1"/>
              </a:solidFill>
              <a:latin typeface="Georgia" pitchFamily="18" charset="0"/>
            </a:endParaRPr>
          </a:p>
        </p:txBody>
      </p:sp>
      <p:pic>
        <p:nvPicPr>
          <p:cNvPr id="4"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6324600" y="39015"/>
            <a:ext cx="2819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Thank you</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17813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5262979"/>
          </a:xfrm>
          <a:prstGeom prst="rect">
            <a:avLst/>
          </a:prstGeom>
          <a:noFill/>
        </p:spPr>
        <p:txBody>
          <a:bodyPr wrap="square" rtlCol="0">
            <a:spAutoFit/>
          </a:bodyPr>
          <a:lstStyle/>
          <a:p>
            <a:r>
              <a:rPr lang="en-US" sz="2400" b="1" dirty="0">
                <a:latin typeface="Georgia" pitchFamily="18" charset="0"/>
              </a:rPr>
              <a:t>As paper takes shape, identify a target journal(s).</a:t>
            </a:r>
          </a:p>
          <a:p>
            <a:endParaRPr lang="en-US" sz="2400" dirty="0">
              <a:latin typeface="Georgia" pitchFamily="18" charset="0"/>
            </a:endParaRPr>
          </a:p>
          <a:p>
            <a:pPr marL="457200" indent="-457200">
              <a:buAutoNum type="arabicPeriod"/>
            </a:pPr>
            <a:r>
              <a:rPr lang="en-US" sz="2400" b="1" dirty="0">
                <a:latin typeface="Georgia" pitchFamily="18" charset="0"/>
              </a:rPr>
              <a:t>What journals published the papers you cite?</a:t>
            </a:r>
          </a:p>
          <a:p>
            <a:pPr marL="800100" lvl="1" indent="-342900">
              <a:buFontTx/>
              <a:buChar char="-"/>
            </a:pPr>
            <a:r>
              <a:rPr lang="en-US" sz="2400" dirty="0">
                <a:latin typeface="Georgia" pitchFamily="18" charset="0"/>
              </a:rPr>
              <a:t>Join literature thread … revealed editorial preference, established pool of reviewers, added visibility</a:t>
            </a:r>
          </a:p>
          <a:p>
            <a:pPr marL="800100" lvl="1" indent="-342900">
              <a:buFontTx/>
              <a:buChar char="-"/>
            </a:pPr>
            <a:r>
              <a:rPr lang="en-US" sz="2400" dirty="0">
                <a:latin typeface="Georgia" pitchFamily="18" charset="0"/>
              </a:rPr>
              <a:t>Ensure you search those journals for relevant papers (since those authors are likely reviewers)</a:t>
            </a:r>
          </a:p>
          <a:p>
            <a:pPr marL="457200" indent="-457200">
              <a:buAutoNum type="arabicPeriod"/>
            </a:pPr>
            <a:endParaRPr lang="en-US" sz="2400" dirty="0">
              <a:latin typeface="Georgia" pitchFamily="18" charset="0"/>
            </a:endParaRPr>
          </a:p>
          <a:p>
            <a:pPr marL="457200" indent="-457200">
              <a:buAutoNum type="arabicPeriod"/>
            </a:pPr>
            <a:r>
              <a:rPr lang="en-US" sz="2400" b="1" dirty="0">
                <a:latin typeface="Georgia" pitchFamily="18" charset="0"/>
              </a:rPr>
              <a:t>Any upcoming special issues that fit your topic? </a:t>
            </a:r>
          </a:p>
          <a:p>
            <a:pPr marL="800100" lvl="1" indent="-342900">
              <a:buFontTx/>
              <a:buChar char="-"/>
            </a:pPr>
            <a:r>
              <a:rPr lang="en-US" sz="2400" dirty="0">
                <a:latin typeface="Georgia" pitchFamily="18" charset="0"/>
              </a:rPr>
              <a:t>Monitor blogs, Twitter, etc.</a:t>
            </a:r>
          </a:p>
          <a:p>
            <a:pPr marL="800100" lvl="1" indent="-342900">
              <a:buFontTx/>
              <a:buChar char="-"/>
            </a:pPr>
            <a:r>
              <a:rPr lang="en-US" sz="2400" dirty="0">
                <a:latin typeface="Georgia" pitchFamily="18" charset="0"/>
              </a:rPr>
              <a:t>Build a network and get out to present your work</a:t>
            </a:r>
          </a:p>
          <a:p>
            <a:pPr marL="800100" lvl="1" indent="-342900">
              <a:buFontTx/>
              <a:buChar char="-"/>
            </a:pPr>
            <a:r>
              <a:rPr lang="en-US" sz="2400" dirty="0">
                <a:latin typeface="Georgia" pitchFamily="18" charset="0"/>
              </a:rPr>
              <a:t>Can heighten visibility of your work</a:t>
            </a:r>
          </a:p>
          <a:p>
            <a:pPr marL="800100" lvl="1" indent="-342900">
              <a:buFontTx/>
              <a:buChar char="-"/>
            </a:pPr>
            <a:endParaRPr lang="en-US" sz="2400" dirty="0">
              <a:latin typeface="Georgia" pitchFamily="18" charset="0"/>
            </a:endParaRPr>
          </a:p>
          <a:p>
            <a:pPr lvl="1"/>
            <a:endParaRPr lang="en-US" sz="2400" dirty="0">
              <a:latin typeface="Georgia" pitchFamily="18" charset="0"/>
            </a:endParaRPr>
          </a:p>
        </p:txBody>
      </p:sp>
    </p:spTree>
    <p:extLst>
      <p:ext uri="{BB962C8B-B14F-4D97-AF65-F5344CB8AC3E}">
        <p14:creationId xmlns:p14="http://schemas.microsoft.com/office/powerpoint/2010/main" val="3919238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5262979"/>
          </a:xfrm>
          <a:prstGeom prst="rect">
            <a:avLst/>
          </a:prstGeom>
          <a:noFill/>
        </p:spPr>
        <p:txBody>
          <a:bodyPr wrap="square" rtlCol="0">
            <a:spAutoFit/>
          </a:bodyPr>
          <a:lstStyle/>
          <a:p>
            <a:endParaRPr lang="en-US" sz="2400" dirty="0">
              <a:latin typeface="Georgia" pitchFamily="18" charset="0"/>
            </a:endParaRPr>
          </a:p>
          <a:p>
            <a:r>
              <a:rPr lang="en-US" sz="2400" b="1" dirty="0">
                <a:latin typeface="Georgia" pitchFamily="18" charset="0"/>
              </a:rPr>
              <a:t>3. What is the right journal level to pitch?</a:t>
            </a:r>
          </a:p>
          <a:p>
            <a:pPr marL="800100" lvl="1" indent="-342900">
              <a:buFontTx/>
              <a:buChar char="-"/>
            </a:pPr>
            <a:r>
              <a:rPr lang="en-US" sz="2400" dirty="0">
                <a:latin typeface="Georgia" pitchFamily="18" charset="0"/>
              </a:rPr>
              <a:t>What readership should be interested? Discipline, multi-disciplinary, or sub-discipline audience? </a:t>
            </a:r>
          </a:p>
          <a:p>
            <a:pPr marL="800100" lvl="1" indent="-342900">
              <a:buFontTx/>
              <a:buChar char="-"/>
            </a:pPr>
            <a:r>
              <a:rPr lang="en-US" sz="2400" dirty="0">
                <a:latin typeface="Georgia" pitchFamily="18" charset="0"/>
              </a:rPr>
              <a:t>How original is the work? </a:t>
            </a:r>
          </a:p>
          <a:p>
            <a:pPr marL="800100" lvl="1" indent="-342900">
              <a:buFontTx/>
              <a:buChar char="-"/>
            </a:pPr>
            <a:r>
              <a:rPr lang="en-US" sz="2400" dirty="0">
                <a:latin typeface="Georgia" pitchFamily="18" charset="0"/>
              </a:rPr>
              <a:t>How rigorous and important are the findings? </a:t>
            </a:r>
          </a:p>
          <a:p>
            <a:pPr marL="342900" indent="-342900">
              <a:buFontTx/>
              <a:buChar char="-"/>
            </a:pPr>
            <a:endParaRPr lang="en-US" sz="2400" b="1" dirty="0">
              <a:latin typeface="Georgia" pitchFamily="18" charset="0"/>
            </a:endParaRPr>
          </a:p>
          <a:p>
            <a:r>
              <a:rPr lang="en-US" sz="2400" b="1" dirty="0">
                <a:latin typeface="Georgia" pitchFamily="18" charset="0"/>
              </a:rPr>
              <a:t>4. When to submit to a ‘reach’ journal? </a:t>
            </a:r>
          </a:p>
          <a:p>
            <a:pPr>
              <a:tabLst>
                <a:tab pos="457200" algn="l"/>
              </a:tabLst>
            </a:pPr>
            <a:r>
              <a:rPr lang="en-US" sz="2400" b="1" dirty="0">
                <a:latin typeface="Georgia" pitchFamily="18" charset="0"/>
              </a:rPr>
              <a:t>	-  </a:t>
            </a:r>
            <a:r>
              <a:rPr lang="en-US" sz="2400" dirty="0">
                <a:latin typeface="Georgia" pitchFamily="18" charset="0"/>
              </a:rPr>
              <a:t>You have generalizable findings (theory, methods, or 	</a:t>
            </a:r>
          </a:p>
          <a:p>
            <a:pPr>
              <a:tabLst>
                <a:tab pos="457200" algn="l"/>
                <a:tab pos="685800" algn="l"/>
              </a:tabLst>
            </a:pPr>
            <a:r>
              <a:rPr lang="en-US" sz="2400" dirty="0">
                <a:latin typeface="Georgia" pitchFamily="18" charset="0"/>
              </a:rPr>
              <a:t>		empirics of quite general interest + compelling evidence).   </a:t>
            </a:r>
          </a:p>
          <a:p>
            <a:pPr marL="800100" lvl="1" indent="-342900">
              <a:buFontTx/>
              <a:buChar char="-"/>
            </a:pPr>
            <a:r>
              <a:rPr lang="en-US" sz="2400" dirty="0">
                <a:latin typeface="Georgia" pitchFamily="18" charset="0"/>
              </a:rPr>
              <a:t>Journal has a new editor with an interest in the area.</a:t>
            </a:r>
          </a:p>
          <a:p>
            <a:pPr marL="800100" lvl="1" indent="-342900">
              <a:buFontTx/>
              <a:buChar char="-"/>
            </a:pPr>
            <a:r>
              <a:rPr lang="en-US" sz="2400" dirty="0">
                <a:latin typeface="Georgia" pitchFamily="18" charset="0"/>
              </a:rPr>
              <a:t>You can afford the time for an extra expected rejection.</a:t>
            </a:r>
          </a:p>
          <a:p>
            <a:pPr lvl="1"/>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638709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4893647"/>
          </a:xfrm>
          <a:prstGeom prst="rect">
            <a:avLst/>
          </a:prstGeom>
          <a:noFill/>
        </p:spPr>
        <p:txBody>
          <a:bodyPr wrap="square" rtlCol="0">
            <a:spAutoFit/>
          </a:bodyPr>
          <a:lstStyle/>
          <a:p>
            <a:r>
              <a:rPr lang="en-US" sz="2400" b="1" dirty="0">
                <a:latin typeface="Georgia" pitchFamily="18" charset="0"/>
              </a:rPr>
              <a:t>5. Are you willing to review regularly for the journal?</a:t>
            </a:r>
          </a:p>
          <a:p>
            <a:pPr>
              <a:tabLst>
                <a:tab pos="457200" algn="l"/>
              </a:tabLst>
            </a:pPr>
            <a:r>
              <a:rPr lang="en-US" sz="2400" dirty="0">
                <a:latin typeface="Georgia" pitchFamily="18" charset="0"/>
              </a:rPr>
              <a:t>	- Past and prospective authors are the natural reviewer pool. 	You enter an implicit social contract by submitting. </a:t>
            </a:r>
          </a:p>
          <a:p>
            <a:endParaRPr lang="en-US" sz="2400" b="1" dirty="0">
              <a:latin typeface="Georgia" pitchFamily="18" charset="0"/>
            </a:endParaRPr>
          </a:p>
          <a:p>
            <a:r>
              <a:rPr lang="en-US" sz="2400" b="1" dirty="0">
                <a:latin typeface="Georgia" pitchFamily="18" charset="0"/>
              </a:rPr>
              <a:t>6. Are you obliged (or want) to publish open access?  </a:t>
            </a:r>
          </a:p>
          <a:p>
            <a:pPr>
              <a:tabLst>
                <a:tab pos="457200" algn="l"/>
              </a:tabLst>
            </a:pPr>
            <a:r>
              <a:rPr lang="en-US" sz="2400" b="1" dirty="0">
                <a:latin typeface="Georgia" pitchFamily="18" charset="0"/>
              </a:rPr>
              <a:t>	- </a:t>
            </a:r>
            <a:r>
              <a:rPr lang="en-US" sz="2400" dirty="0">
                <a:latin typeface="Georgia" pitchFamily="18" charset="0"/>
              </a:rPr>
              <a:t>Check cost to ensure you can afford it or check with grants 	agency if they will support it directly (BMGF does). </a:t>
            </a:r>
          </a:p>
          <a:p>
            <a:endParaRPr lang="en-US" sz="2400" b="1" dirty="0">
              <a:latin typeface="Georgia" pitchFamily="18" charset="0"/>
            </a:endParaRPr>
          </a:p>
          <a:p>
            <a:r>
              <a:rPr lang="en-US" sz="2400" b="1" dirty="0">
                <a:latin typeface="Georgia" pitchFamily="18" charset="0"/>
              </a:rPr>
              <a:t>7. Know terms of submission: are they ok for you?</a:t>
            </a:r>
          </a:p>
          <a:p>
            <a:pPr marL="800100" lvl="1" indent="-342900">
              <a:buFontTx/>
              <a:buChar char="-"/>
            </a:pPr>
            <a:r>
              <a:rPr lang="en-US" sz="2400" dirty="0">
                <a:latin typeface="Georgia" pitchFamily="18" charset="0"/>
              </a:rPr>
              <a:t>Is there a submission or publication fee? </a:t>
            </a:r>
          </a:p>
          <a:p>
            <a:pPr marL="800100" lvl="1" indent="-342900">
              <a:buFontTx/>
              <a:buChar char="-"/>
            </a:pPr>
            <a:r>
              <a:rPr lang="en-US" sz="2400" dirty="0">
                <a:latin typeface="Georgia" pitchFamily="18" charset="0"/>
              </a:rPr>
              <a:t>Is there an obligation to submit data and code for replication purposes? </a:t>
            </a:r>
            <a:r>
              <a:rPr lang="en-US" sz="2400" dirty="0">
                <a:solidFill>
                  <a:srgbClr val="FF0000"/>
                </a:solidFill>
                <a:latin typeface="Georgia" pitchFamily="18" charset="0"/>
              </a:rPr>
              <a:t>If not feasible (e.g., using restricted access data), report that at time of submission.</a:t>
            </a:r>
          </a:p>
        </p:txBody>
      </p:sp>
    </p:spTree>
    <p:extLst>
      <p:ext uri="{BB962C8B-B14F-4D97-AF65-F5344CB8AC3E}">
        <p14:creationId xmlns:p14="http://schemas.microsoft.com/office/powerpoint/2010/main" val="418231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4524315"/>
          </a:xfrm>
          <a:prstGeom prst="rect">
            <a:avLst/>
          </a:prstGeom>
          <a:noFill/>
        </p:spPr>
        <p:txBody>
          <a:bodyPr wrap="square" rtlCol="0">
            <a:spAutoFit/>
          </a:bodyPr>
          <a:lstStyle/>
          <a:p>
            <a:r>
              <a:rPr lang="en-US" sz="2400" b="1" dirty="0">
                <a:latin typeface="Georgia" pitchFamily="18" charset="0"/>
              </a:rPr>
              <a:t>Your masterpiece is ready! </a:t>
            </a:r>
            <a:r>
              <a:rPr lang="en-US" sz="2400" b="1" dirty="0">
                <a:latin typeface="Georgia" pitchFamily="18" charset="0"/>
                <a:sym typeface="Wingdings" panose="05000000000000000000" pitchFamily="2" charset="2"/>
              </a:rPr>
              <a:t> </a:t>
            </a:r>
            <a:endParaRPr lang="en-US" sz="2400" b="1" dirty="0">
              <a:latin typeface="Georgia" pitchFamily="18" charset="0"/>
            </a:endParaRPr>
          </a:p>
          <a:p>
            <a:endParaRPr lang="en-US" sz="2400" dirty="0">
              <a:latin typeface="Georgia" pitchFamily="18" charset="0"/>
            </a:endParaRPr>
          </a:p>
          <a:p>
            <a:r>
              <a:rPr lang="en-US" sz="2400" b="1" dirty="0">
                <a:latin typeface="Georgia" pitchFamily="18" charset="0"/>
              </a:rPr>
              <a:t>1. When to submit?</a:t>
            </a:r>
          </a:p>
          <a:p>
            <a:pPr marL="800100" lvl="1" indent="-342900">
              <a:buFontTx/>
              <a:buChar char="-"/>
            </a:pPr>
            <a:r>
              <a:rPr lang="en-US" sz="2400" dirty="0">
                <a:latin typeface="Georgia" pitchFamily="18" charset="0"/>
              </a:rPr>
              <a:t>Usually take time to present at conferences, especially at longer seminars where people can poke holes in it.</a:t>
            </a:r>
          </a:p>
          <a:p>
            <a:pPr marL="800100" lvl="1" indent="-342900">
              <a:buFontTx/>
              <a:buChar char="-"/>
            </a:pPr>
            <a:r>
              <a:rPr lang="en-US" sz="2400" dirty="0">
                <a:latin typeface="Georgia" pitchFamily="18" charset="0"/>
              </a:rPr>
              <a:t>Send paper to friends/authors in the space for feedback (short email w/ title/abstract and link/attachment). Do not expect replies. And be sure to reciprocate!</a:t>
            </a:r>
          </a:p>
          <a:p>
            <a:pPr marL="800100" lvl="1" indent="-342900">
              <a:buFontTx/>
              <a:buChar char="-"/>
            </a:pPr>
            <a:r>
              <a:rPr lang="en-US" sz="2400" dirty="0">
                <a:latin typeface="Georgia" pitchFamily="18" charset="0"/>
              </a:rPr>
              <a:t>Revise based on the feedback. Once you are getting no substantive new comments not yet addressed, submit.</a:t>
            </a:r>
          </a:p>
          <a:p>
            <a:pPr marL="800100" lvl="1" indent="-342900">
              <a:buFontTx/>
              <a:buChar char="-"/>
            </a:pPr>
            <a:r>
              <a:rPr lang="en-US" sz="2400" i="1" dirty="0">
                <a:latin typeface="Georgia" pitchFamily="18" charset="0"/>
              </a:rPr>
              <a:t>Exception:</a:t>
            </a:r>
            <a:r>
              <a:rPr lang="en-US" sz="2400" dirty="0">
                <a:latin typeface="Georgia" pitchFamily="18" charset="0"/>
              </a:rPr>
              <a:t> when others are working on same topic and you are in a race to publish, submit earlier.</a:t>
            </a:r>
          </a:p>
        </p:txBody>
      </p:sp>
      <p:pic>
        <p:nvPicPr>
          <p:cNvPr id="2050" name="Picture 2" descr="Bingo As Told Through Emojis | Mecca Blog">
            <a:extLst>
              <a:ext uri="{FF2B5EF4-FFF2-40B4-BE49-F238E27FC236}">
                <a16:creationId xmlns:a16="http://schemas.microsoft.com/office/drawing/2014/main" id="{CCDC337F-A41B-4C65-A4AC-A60B44AF02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077826"/>
            <a:ext cx="62547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33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6740307"/>
          </a:xfrm>
          <a:prstGeom prst="rect">
            <a:avLst/>
          </a:prstGeom>
          <a:noFill/>
        </p:spPr>
        <p:txBody>
          <a:bodyPr wrap="square" rtlCol="0">
            <a:spAutoFit/>
          </a:bodyPr>
          <a:lstStyle/>
          <a:p>
            <a:r>
              <a:rPr lang="en-US" sz="2400" b="1" dirty="0">
                <a:latin typeface="Georgia" pitchFamily="18" charset="0"/>
              </a:rPr>
              <a:t>2. Check for plagiarism and reproducibility</a:t>
            </a:r>
          </a:p>
          <a:p>
            <a:pPr marL="800100" lvl="1" indent="-342900">
              <a:buFontTx/>
              <a:buChar char="-"/>
            </a:pPr>
            <a:r>
              <a:rPr lang="en-US" sz="2400" dirty="0">
                <a:latin typeface="Georgia" pitchFamily="18" charset="0"/>
              </a:rPr>
              <a:t>Most journals use an online plagiarism detection tool (</a:t>
            </a:r>
            <a:r>
              <a:rPr lang="en-US" sz="2400" dirty="0" err="1">
                <a:latin typeface="Georgia" pitchFamily="18" charset="0"/>
              </a:rPr>
              <a:t>iThenticate</a:t>
            </a:r>
            <a:r>
              <a:rPr lang="en-US" sz="2400" dirty="0">
                <a:latin typeface="Georgia" pitchFamily="18" charset="0"/>
              </a:rPr>
              <a:t>, etc.). Run your paper through a utility to check that you aren’t inadvertently reproducing others’ text without due credit. That can happen inadvertently (e.g., poor notetaking, using material prepared by a co-author or RA who is unaware or unscrupulous, etc.). If you find a problem, fix it before submitting! (Don’t worry about your own past versions the utility finds online.)</a:t>
            </a:r>
          </a:p>
          <a:p>
            <a:pPr marL="800100" lvl="1" indent="-342900">
              <a:buFontTx/>
              <a:buChar char="-"/>
            </a:pPr>
            <a:r>
              <a:rPr lang="en-US" sz="2400" dirty="0">
                <a:latin typeface="Georgia" pitchFamily="18" charset="0"/>
              </a:rPr>
              <a:t>If a friend, colleague or service within your institution will take your code and data to verify the reproducibility of your empirical results, take advantage of that service. </a:t>
            </a:r>
          </a:p>
          <a:p>
            <a:pPr lvl="1"/>
            <a:endParaRPr lang="en-US" sz="2400" dirty="0">
              <a:latin typeface="Georgia" pitchFamily="18" charset="0"/>
            </a:endParaRPr>
          </a:p>
          <a:p>
            <a:pPr lvl="1"/>
            <a:r>
              <a:rPr lang="en-US" sz="2400" dirty="0">
                <a:latin typeface="Georgia" pitchFamily="18" charset="0"/>
              </a:rPr>
              <a:t>Nothing is more embarrassing or career-damaging than violations of academic integrity ... willful or inadvertent.</a:t>
            </a:r>
          </a:p>
          <a:p>
            <a:pPr marL="1257300" lvl="2" indent="-342900">
              <a:buFontTx/>
              <a:buChar char="-"/>
            </a:pPr>
            <a:endParaRPr lang="en-US" sz="2400" dirty="0">
              <a:latin typeface="Georgia" pitchFamily="18" charset="0"/>
            </a:endParaRPr>
          </a:p>
          <a:p>
            <a:pPr marL="1257300" lvl="2" indent="-342900">
              <a:buFontTx/>
              <a:buChar char="-"/>
            </a:pPr>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07645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6370975"/>
          </a:xfrm>
          <a:prstGeom prst="rect">
            <a:avLst/>
          </a:prstGeom>
          <a:noFill/>
        </p:spPr>
        <p:txBody>
          <a:bodyPr wrap="square" rtlCol="0">
            <a:spAutoFit/>
          </a:bodyPr>
          <a:lstStyle/>
          <a:p>
            <a:r>
              <a:rPr lang="en-US" sz="2400" b="1" dirty="0">
                <a:latin typeface="Georgia" pitchFamily="18" charset="0"/>
              </a:rPr>
              <a:t>3. How/what to submit? </a:t>
            </a:r>
          </a:p>
          <a:p>
            <a:pPr marL="800100" lvl="1" indent="-342900">
              <a:buFontTx/>
              <a:buChar char="-"/>
            </a:pPr>
            <a:r>
              <a:rPr lang="en-US" sz="2400" dirty="0">
                <a:latin typeface="Georgia" pitchFamily="18" charset="0"/>
              </a:rPr>
              <a:t>Go to target journal website and find “Guide for Authors” (or similar). Make sure you comply w/all rules:</a:t>
            </a:r>
          </a:p>
          <a:p>
            <a:pPr marL="1257300" lvl="2" indent="-342900">
              <a:buFontTx/>
              <a:buChar char="-"/>
            </a:pPr>
            <a:r>
              <a:rPr lang="en-US" sz="2400" dirty="0">
                <a:latin typeface="Georgia" pitchFamily="18" charset="0"/>
              </a:rPr>
              <a:t>Types of contributions (deception in experiments?)</a:t>
            </a:r>
          </a:p>
          <a:p>
            <a:pPr marL="1257300" lvl="2" indent="-342900">
              <a:buFontTx/>
              <a:buChar char="-"/>
            </a:pPr>
            <a:r>
              <a:rPr lang="en-US" sz="2400" dirty="0">
                <a:latin typeface="Georgia" pitchFamily="18" charset="0"/>
              </a:rPr>
              <a:t>Open access (and associated fees)?</a:t>
            </a:r>
          </a:p>
          <a:p>
            <a:pPr marL="1257300" lvl="2" indent="-342900">
              <a:buFontTx/>
              <a:buChar char="-"/>
            </a:pPr>
            <a:r>
              <a:rPr lang="en-US" sz="2400" dirty="0">
                <a:latin typeface="Georgia" pitchFamily="18" charset="0"/>
              </a:rPr>
              <a:t>Length (e.g., PNAS, Science, Nature)</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Add a </a:t>
            </a:r>
            <a:r>
              <a:rPr lang="en-US" sz="2400" u="sng" dirty="0">
                <a:latin typeface="Georgia" pitchFamily="18" charset="0"/>
              </a:rPr>
              <a:t>short</a:t>
            </a:r>
            <a:r>
              <a:rPr lang="en-US" sz="2400" dirty="0">
                <a:latin typeface="Georgia" pitchFamily="18" charset="0"/>
              </a:rPr>
              <a:t> cover letter:</a:t>
            </a:r>
          </a:p>
          <a:p>
            <a:pPr marL="1257300" lvl="2" indent="-342900">
              <a:buFontTx/>
              <a:buChar char="-"/>
            </a:pPr>
            <a:r>
              <a:rPr lang="en-US" sz="2400" dirty="0">
                <a:latin typeface="Georgia" pitchFamily="18" charset="0"/>
              </a:rPr>
              <a:t>Explain WHY you submitted to that journal. </a:t>
            </a:r>
          </a:p>
          <a:p>
            <a:pPr marL="1257300" lvl="2" indent="-342900">
              <a:buFontTx/>
              <a:buChar char="-"/>
            </a:pPr>
            <a:r>
              <a:rPr lang="en-US" sz="2400" dirty="0">
                <a:latin typeface="Georgia" pitchFamily="18" charset="0"/>
              </a:rPr>
              <a:t>Attest the paper is not under review elsewhere. [</a:t>
            </a:r>
            <a:r>
              <a:rPr lang="en-US" sz="2400" dirty="0">
                <a:solidFill>
                  <a:srgbClr val="FF0000"/>
                </a:solidFill>
                <a:latin typeface="Georgia" pitchFamily="18" charset="0"/>
              </a:rPr>
              <a:t>NEVER, EVER </a:t>
            </a:r>
            <a:r>
              <a:rPr lang="en-US" sz="2400" dirty="0">
                <a:latin typeface="Georgia" pitchFamily="18" charset="0"/>
              </a:rPr>
              <a:t>simultaneously submit to &gt;1 journal. Withdraw a submission (or be rejected) first.] </a:t>
            </a:r>
          </a:p>
          <a:p>
            <a:pPr marL="1257300" lvl="2" indent="-342900">
              <a:buFontTx/>
              <a:buChar char="-"/>
            </a:pPr>
            <a:r>
              <a:rPr lang="en-US" sz="2400" dirty="0">
                <a:latin typeface="Georgia" pitchFamily="18" charset="0"/>
              </a:rPr>
              <a:t>Clearly note any conflicts of interest (+ or -), restrictions on data availability, or need for fee waiver.</a:t>
            </a:r>
          </a:p>
          <a:p>
            <a:pPr marL="1257300" lvl="2" indent="-342900">
              <a:buFontTx/>
              <a:buChar char="-"/>
            </a:pPr>
            <a:endParaRPr lang="en-US" sz="2400" dirty="0">
              <a:latin typeface="Georgia" pitchFamily="18" charset="0"/>
            </a:endParaRPr>
          </a:p>
          <a:p>
            <a:pPr marL="1257300" lvl="2" indent="-342900">
              <a:buFontTx/>
              <a:buChar char="-"/>
            </a:pPr>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992072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7232749"/>
          </a:xfrm>
          <a:prstGeom prst="rect">
            <a:avLst/>
          </a:prstGeom>
          <a:noFill/>
        </p:spPr>
        <p:txBody>
          <a:bodyPr wrap="square" rtlCol="0">
            <a:spAutoFit/>
          </a:bodyPr>
          <a:lstStyle/>
          <a:p>
            <a:r>
              <a:rPr lang="en-US" sz="2400" b="1" dirty="0">
                <a:latin typeface="Georgia" pitchFamily="18" charset="0"/>
              </a:rPr>
              <a:t>4. How/what to submit? </a:t>
            </a:r>
          </a:p>
          <a:p>
            <a:pPr marL="800100" lvl="1" indent="-342900">
              <a:spcAft>
                <a:spcPts val="1200"/>
              </a:spcAft>
              <a:buFontTx/>
              <a:buChar char="-"/>
            </a:pPr>
            <a:r>
              <a:rPr lang="en-US" sz="2400" dirty="0">
                <a:latin typeface="Georgia" pitchFamily="18" charset="0"/>
              </a:rPr>
              <a:t>Keep paper as short as possible to clearly convey the contribution. Journal space is precious.</a:t>
            </a:r>
          </a:p>
          <a:p>
            <a:pPr marL="800100" lvl="1" indent="-342900">
              <a:spcAft>
                <a:spcPts val="1200"/>
              </a:spcAft>
              <a:buFontTx/>
              <a:buChar char="-"/>
            </a:pPr>
            <a:r>
              <a:rPr lang="en-US" sz="2400" dirty="0">
                <a:latin typeface="Georgia" pitchFamily="18" charset="0"/>
              </a:rPr>
              <a:t>Sell it! Ensure the abstract and introduction are clear and the contribution is obvious in the first page or two.</a:t>
            </a:r>
          </a:p>
          <a:p>
            <a:pPr marL="800100" lvl="1" indent="-342900">
              <a:spcAft>
                <a:spcPts val="1200"/>
              </a:spcAft>
              <a:buFontTx/>
              <a:buChar char="-"/>
            </a:pPr>
            <a:r>
              <a:rPr lang="en-US" sz="2400" dirty="0">
                <a:latin typeface="Georgia" pitchFamily="18" charset="0"/>
              </a:rPr>
              <a:t>Use appendices liberally to provide all details essential to replicate/assess. Include all appendices with submission. </a:t>
            </a:r>
          </a:p>
          <a:p>
            <a:pPr marL="800100" lvl="1" indent="-342900">
              <a:spcAft>
                <a:spcPts val="1200"/>
              </a:spcAft>
              <a:buFontTx/>
              <a:buChar char="-"/>
            </a:pPr>
            <a:r>
              <a:rPr lang="en-US" sz="2400" dirty="0">
                <a:latin typeface="Georgia" pitchFamily="18" charset="0"/>
              </a:rPr>
              <a:t>Don’t worry about formatting according to the journal’s style sheet until expressly directed to do so or until invited to revise and resubmit the paper. </a:t>
            </a:r>
          </a:p>
          <a:p>
            <a:pPr marL="800100" lvl="1" indent="-342900">
              <a:spcAft>
                <a:spcPts val="1200"/>
              </a:spcAft>
              <a:buFontTx/>
              <a:buChar char="-"/>
            </a:pPr>
            <a:r>
              <a:rPr lang="en-US" sz="2400" dirty="0">
                <a:latin typeface="Georgia" pitchFamily="18" charset="0"/>
              </a:rPr>
              <a:t>Copy edit meticulously before submitting. Sloppy spelling, tables, figures, references, etc. suggest sloppy research. </a:t>
            </a:r>
          </a:p>
          <a:p>
            <a:pPr marL="800100" lvl="1" indent="-342900">
              <a:spcAft>
                <a:spcPts val="1200"/>
              </a:spcAft>
              <a:buFontTx/>
              <a:buChar char="-"/>
            </a:pPr>
            <a:endParaRPr lang="en-US" sz="2400" dirty="0">
              <a:latin typeface="Georgia" pitchFamily="18" charset="0"/>
            </a:endParaRPr>
          </a:p>
          <a:p>
            <a:pPr marL="1257300" lvl="2" indent="-342900">
              <a:spcAft>
                <a:spcPts val="1200"/>
              </a:spcAft>
              <a:buFontTx/>
              <a:buChar char="-"/>
            </a:pPr>
            <a:endParaRPr lang="en-US" sz="2400" dirty="0">
              <a:latin typeface="Georgia" pitchFamily="18" charset="0"/>
            </a:endParaRPr>
          </a:p>
          <a:p>
            <a:pPr marL="1257300" lvl="2" indent="-342900">
              <a:spcAft>
                <a:spcPts val="1200"/>
              </a:spcAft>
              <a:buFontTx/>
              <a:buChar char="-"/>
            </a:pPr>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692147868"/>
      </p:ext>
    </p:extLst>
  </p:cSld>
  <p:clrMapOvr>
    <a:masterClrMapping/>
  </p:clrMapOvr>
</p:sld>
</file>

<file path=ppt/theme/theme1.xml><?xml version="1.0" encoding="utf-8"?>
<a:theme xmlns:a="http://schemas.openxmlformats.org/drawingml/2006/main" name="Opportunity104October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Opportunity104October2008</Template>
  <TotalTime>12938</TotalTime>
  <Words>2448</Words>
  <Application>Microsoft Office PowerPoint</Application>
  <PresentationFormat>On-screen Show (4:3)</PresentationFormat>
  <Paragraphs>213</Paragraphs>
  <Slides>21</Slides>
  <Notes>20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Calibri</vt:lpstr>
      <vt:lpstr>Georgia</vt:lpstr>
      <vt:lpstr>Times New Roman</vt:lpstr>
      <vt:lpstr>Opportunity104October2008</vt:lpstr>
      <vt:lpstr>Custom Design</vt:lpstr>
      <vt:lpstr>1_Custom Design</vt:lpstr>
      <vt:lpstr> Chris Barrett AEM PhD student professional development workshop September 11, 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CALS</dc:creator>
  <cp:lastModifiedBy>Chris Barrett</cp:lastModifiedBy>
  <cp:revision>723</cp:revision>
  <cp:lastPrinted>2012-10-16T03:05:11Z</cp:lastPrinted>
  <dcterms:created xsi:type="dcterms:W3CDTF">2010-06-02T17:17:22Z</dcterms:created>
  <dcterms:modified xsi:type="dcterms:W3CDTF">2021-09-11T14:58:11Z</dcterms:modified>
</cp:coreProperties>
</file>